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notesMasterIdLst>
    <p:notesMasterId r:id="rId21"/>
  </p:notesMasterIdLst>
  <p:sldIdLst>
    <p:sldId id="256" r:id="rId2"/>
    <p:sldId id="299" r:id="rId3"/>
    <p:sldId id="338" r:id="rId4"/>
    <p:sldId id="339" r:id="rId5"/>
    <p:sldId id="340" r:id="rId6"/>
    <p:sldId id="341" r:id="rId7"/>
    <p:sldId id="342" r:id="rId8"/>
    <p:sldId id="329" r:id="rId9"/>
    <p:sldId id="330" r:id="rId10"/>
    <p:sldId id="318" r:id="rId11"/>
    <p:sldId id="325" r:id="rId12"/>
    <p:sldId id="332" r:id="rId13"/>
    <p:sldId id="335" r:id="rId14"/>
    <p:sldId id="334" r:id="rId15"/>
    <p:sldId id="333" r:id="rId16"/>
    <p:sldId id="336" r:id="rId17"/>
    <p:sldId id="320" r:id="rId18"/>
    <p:sldId id="344" r:id="rId19"/>
    <p:sldId id="321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8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7146" cy="464741"/>
          </a:xfrm>
          <a:prstGeom prst="rect">
            <a:avLst/>
          </a:prstGeom>
        </p:spPr>
        <p:txBody>
          <a:bodyPr vert="horz" lIns="92049" tIns="46024" rIns="92049" bIns="4602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655" y="1"/>
            <a:ext cx="3037146" cy="464741"/>
          </a:xfrm>
          <a:prstGeom prst="rect">
            <a:avLst/>
          </a:prstGeom>
        </p:spPr>
        <p:txBody>
          <a:bodyPr vert="horz" lIns="92049" tIns="46024" rIns="92049" bIns="46024" rtlCol="0"/>
          <a:lstStyle>
            <a:lvl1pPr algn="r">
              <a:defRPr sz="1200"/>
            </a:lvl1pPr>
          </a:lstStyle>
          <a:p>
            <a:fld id="{4BD7F72C-C71E-4D70-B8CB-D0696A8BD430}" type="datetimeFigureOut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9" tIns="46024" rIns="92049" bIns="460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880" y="4415831"/>
            <a:ext cx="5608640" cy="4182661"/>
          </a:xfrm>
          <a:prstGeom prst="rect">
            <a:avLst/>
          </a:prstGeom>
        </p:spPr>
        <p:txBody>
          <a:bodyPr vert="horz" lIns="92049" tIns="46024" rIns="92049" bIns="460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30063"/>
            <a:ext cx="3037146" cy="464740"/>
          </a:xfrm>
          <a:prstGeom prst="rect">
            <a:avLst/>
          </a:prstGeom>
        </p:spPr>
        <p:txBody>
          <a:bodyPr vert="horz" lIns="92049" tIns="46024" rIns="92049" bIns="4602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655" y="8830063"/>
            <a:ext cx="3037146" cy="464740"/>
          </a:xfrm>
          <a:prstGeom prst="rect">
            <a:avLst/>
          </a:prstGeom>
        </p:spPr>
        <p:txBody>
          <a:bodyPr vert="horz" lIns="92049" tIns="46024" rIns="92049" bIns="46024" rtlCol="0" anchor="b"/>
          <a:lstStyle>
            <a:lvl1pPr algn="r">
              <a:defRPr sz="1200"/>
            </a:lvl1pPr>
          </a:lstStyle>
          <a:p>
            <a:fld id="{BC903929-B8AE-4163-B4D6-7E030666AAB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A1D5-67DA-475C-9591-11BD6C2E73FF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1598-6C31-439D-9B31-ABEB8C4C1141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B62D-62DF-407F-94E1-BC041F31F2A8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9864990-D8FF-4FCD-BDE9-F145A865F99E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E3F-22FC-445E-A0DE-B59A746A8ED9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148F-7322-49EA-96C1-18B8BC8A12E0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242F9-A219-4B2B-B70F-BF01D5C8784D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A808A-1A4A-4658-B52F-2B7615DD2508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D6C3D7-73DE-46EB-9F59-6FD63E001DAA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BF36-2CE7-426E-A2DD-AFFD404EEFB1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774DC-ECEE-4813-A186-C976F95AF19A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9FD1A74-CF9B-4EC7-A2B7-51529488C43F}" type="datetime1">
              <a:rPr lang="en-US" smtClean="0"/>
              <a:pPr/>
              <a:t>3/5/2014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ransition>
    <p:push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Associated Administrators, LLC</a:t>
            </a:r>
          </a:p>
          <a:p>
            <a:r>
              <a:rPr lang="en-US" dirty="0" smtClean="0"/>
              <a:t>Report </a:t>
            </a:r>
          </a:p>
          <a:p>
            <a:endParaRPr lang="en-US" dirty="0" smtClean="0"/>
          </a:p>
          <a:p>
            <a:r>
              <a:rPr lang="en-US" dirty="0" smtClean="0"/>
              <a:t>MARCH 11, 2014</a:t>
            </a:r>
          </a:p>
          <a:p>
            <a:endParaRPr lang="en-US" cap="none" dirty="0" smtClean="0"/>
          </a:p>
          <a:p>
            <a:r>
              <a:rPr lang="en-US" cap="none" dirty="0" smtClean="0"/>
              <a:t>Bill Jensen / President</a:t>
            </a:r>
          </a:p>
          <a:p>
            <a:r>
              <a:rPr lang="en-US" cap="none" dirty="0" smtClean="0"/>
              <a:t>Curtis Bryan, CIC, CRM / Account Executive</a:t>
            </a:r>
          </a:p>
          <a:p>
            <a:r>
              <a:rPr lang="en-US" cap="none" dirty="0" smtClean="0"/>
              <a:t>Emily Novak / Account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UFCW Local 1500 </a:t>
            </a:r>
            <a:br>
              <a:rPr lang="en-US" dirty="0" smtClean="0"/>
            </a:br>
            <a:r>
              <a:rPr lang="en-US" dirty="0" smtClean="0"/>
              <a:t>Welfare Fund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SzPct val="110000"/>
              <a:buFont typeface="Arial" pitchFamily="34" charset="0"/>
              <a:buChar char="•"/>
            </a:pPr>
            <a:endParaRPr lang="en-US" dirty="0" smtClean="0"/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AMR Highlights 4</a:t>
            </a:r>
            <a:r>
              <a:rPr lang="en-US" baseline="30000" dirty="0" smtClean="0"/>
              <a:t>th</a:t>
            </a:r>
            <a:r>
              <a:rPr lang="en-US" dirty="0" smtClean="0"/>
              <a:t> Quarter 2013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JAA Status Update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Snapshot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High Value Claim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Appeals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Appeals Subcommittee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Tabled Claims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Other Fund Business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Claims Report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GVS report (updated request) 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ACA and Bargained Changes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Conclusion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4Q13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503920" cy="4572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b="1" dirty="0" smtClean="0"/>
              <a:t>Full Time Plan</a:t>
            </a:r>
          </a:p>
          <a:p>
            <a:pPr lvl="1">
              <a:buFont typeface="Wingdings" pitchFamily="2" charset="2"/>
              <a:buChar char="q"/>
            </a:pPr>
            <a:endParaRPr lang="en-US" sz="1300" dirty="0" smtClean="0"/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Deficit continues during 4Q13</a:t>
            </a:r>
          </a:p>
          <a:p>
            <a:pPr lvl="1">
              <a:buNone/>
            </a:pPr>
            <a:endParaRPr lang="en-US" sz="1300" dirty="0" smtClean="0"/>
          </a:p>
          <a:p>
            <a:pPr lvl="3">
              <a:buFont typeface="Wingdings" pitchFamily="2" charset="2"/>
              <a:buChar char="q"/>
            </a:pPr>
            <a:r>
              <a:rPr lang="en-US" dirty="0" smtClean="0"/>
              <a:t>Total Medical expense in 4Q13 was $9.6 million</a:t>
            </a:r>
          </a:p>
          <a:p>
            <a:pPr lvl="4">
              <a:buFont typeface="Wingdings" pitchFamily="2" charset="2"/>
              <a:buChar char="q"/>
            </a:pPr>
            <a:r>
              <a:rPr lang="en-US" dirty="0" smtClean="0">
                <a:solidFill>
                  <a:schemeClr val="tx2"/>
                </a:solidFill>
              </a:rPr>
              <a:t> $12.3 / $10.4 / $11.3 / $9.9 million in previous four quarters</a:t>
            </a:r>
          </a:p>
          <a:p>
            <a:pPr lvl="3">
              <a:buFont typeface="Wingdings" pitchFamily="2" charset="2"/>
              <a:buChar char="q"/>
            </a:pPr>
            <a:r>
              <a:rPr lang="en-US" dirty="0" smtClean="0"/>
              <a:t>Total Rx cost in 4Q13 was $2.4 million</a:t>
            </a:r>
          </a:p>
          <a:p>
            <a:pPr lvl="4">
              <a:buFont typeface="Wingdings" pitchFamily="2" charset="2"/>
              <a:buChar char="q"/>
            </a:pPr>
            <a:r>
              <a:rPr lang="en-US" dirty="0" smtClean="0">
                <a:solidFill>
                  <a:schemeClr val="tx2"/>
                </a:solidFill>
              </a:rPr>
              <a:t> $1.7 / $2.1 / $2.3 / $2.1 million in previous four quarters</a:t>
            </a:r>
          </a:p>
          <a:p>
            <a:pPr lvl="3">
              <a:buFont typeface="Wingdings" pitchFamily="2" charset="2"/>
              <a:buChar char="q"/>
            </a:pPr>
            <a:r>
              <a:rPr lang="en-US" dirty="0" smtClean="0"/>
              <a:t>Overall expense for 4Q13 was $13.0 million </a:t>
            </a:r>
          </a:p>
          <a:p>
            <a:pPr lvl="3">
              <a:buNone/>
            </a:pPr>
            <a:r>
              <a:rPr lang="en-US" dirty="0" smtClean="0"/>
              <a:t>    (3Q13 - $12.9 million / 4Q12 - $14.9 million)</a:t>
            </a:r>
          </a:p>
          <a:p>
            <a:pPr lvl="3">
              <a:buFont typeface="Wingdings" pitchFamily="2" charset="2"/>
              <a:buChar char="q"/>
            </a:pPr>
            <a:r>
              <a:rPr lang="en-US" dirty="0" smtClean="0"/>
              <a:t>4Q13 deficit was $1.5 million; YTD deficit was $9.2 million</a:t>
            </a:r>
          </a:p>
          <a:p>
            <a:pPr lvl="2">
              <a:buNone/>
            </a:pPr>
            <a:endParaRPr lang="en-US" sz="1300" dirty="0" smtClean="0"/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PPPM Cost 4Q13 - $1,091 ; YTD - $1,136</a:t>
            </a:r>
          </a:p>
          <a:p>
            <a:pPr lvl="1">
              <a:buNone/>
            </a:pPr>
            <a:endParaRPr lang="en-US" sz="1300" dirty="0" smtClean="0"/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The predominant contribution rate effective June 1, 2012 is $960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 descr="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1524000"/>
            <a:ext cx="1447800" cy="14478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4Q13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503920" cy="411784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b="1" dirty="0" smtClean="0"/>
              <a:t>Part Time Plan</a:t>
            </a:r>
          </a:p>
          <a:p>
            <a:pPr algn="ctr">
              <a:buNone/>
            </a:pPr>
            <a:endParaRPr lang="en-US" sz="1000" dirty="0" smtClean="0"/>
          </a:p>
          <a:p>
            <a:pPr lvl="1" algn="ctr"/>
            <a:r>
              <a:rPr lang="en-US" dirty="0" smtClean="0"/>
              <a:t>Surplus continues</a:t>
            </a:r>
          </a:p>
          <a:p>
            <a:pPr lvl="1" algn="ctr">
              <a:buNone/>
            </a:pPr>
            <a:endParaRPr lang="en-US" sz="1000" dirty="0" smtClean="0"/>
          </a:p>
          <a:p>
            <a:pPr lvl="1" algn="ctr">
              <a:buNone/>
            </a:pPr>
            <a:endParaRPr lang="en-US" sz="1000" dirty="0" smtClean="0"/>
          </a:p>
          <a:p>
            <a:pPr lvl="2" algn="ctr"/>
            <a:r>
              <a:rPr lang="en-US" dirty="0" smtClean="0">
                <a:solidFill>
                  <a:schemeClr val="tx2"/>
                </a:solidFill>
              </a:rPr>
              <a:t>4Q13 Surplus - $1.4 million; YTD Surplus - $4.9 million</a:t>
            </a:r>
          </a:p>
          <a:p>
            <a:pPr lvl="2" algn="ctr">
              <a:buNone/>
            </a:pPr>
            <a:endParaRPr lang="en-US" dirty="0" smtClean="0"/>
          </a:p>
          <a:p>
            <a:pPr lvl="1" algn="ctr"/>
            <a:r>
              <a:rPr lang="en-US" dirty="0" smtClean="0"/>
              <a:t>Overall expense for 4Q13 was $1.3 million</a:t>
            </a:r>
          </a:p>
          <a:p>
            <a:pPr lvl="1" algn="ctr">
              <a:buNone/>
            </a:pPr>
            <a:r>
              <a:rPr lang="en-US" dirty="0" smtClean="0"/>
              <a:t>     (3Q13 - $1.4 million / 4Q12 - $1.2 million)</a:t>
            </a:r>
          </a:p>
          <a:p>
            <a:pPr lvl="2" algn="ctr">
              <a:buNone/>
            </a:pPr>
            <a:endParaRPr lang="en-US" dirty="0" smtClean="0"/>
          </a:p>
          <a:p>
            <a:pPr lvl="1" algn="ctr"/>
            <a:r>
              <a:rPr lang="en-US" dirty="0" smtClean="0"/>
              <a:t>PPPM Cost 4Q13 - $34; YTD - $36 </a:t>
            </a:r>
          </a:p>
          <a:p>
            <a:pPr lvl="1" algn="ctr">
              <a:buNone/>
            </a:pPr>
            <a:endParaRPr lang="en-US" dirty="0" smtClean="0"/>
          </a:p>
          <a:p>
            <a:pPr lvl="1" algn="ctr"/>
            <a:r>
              <a:rPr lang="en-US" dirty="0" smtClean="0"/>
              <a:t>The predominant contribution rate effective June 1, 2012 is $66.43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 descr="6bef7b8d4a1b80add5bb03bd58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676400"/>
            <a:ext cx="1930400" cy="14478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4Q13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981200"/>
            <a:ext cx="8503920" cy="41178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Special Part Time Plan</a:t>
            </a:r>
          </a:p>
          <a:p>
            <a:pPr algn="ctr">
              <a:buNone/>
            </a:pPr>
            <a:endParaRPr lang="en-US" sz="1000" dirty="0" smtClean="0"/>
          </a:p>
          <a:p>
            <a:pPr lvl="1" algn="ctr"/>
            <a:r>
              <a:rPr lang="en-US" dirty="0" smtClean="0"/>
              <a:t>Surplus of $0.01 million for 4Q13</a:t>
            </a:r>
          </a:p>
          <a:p>
            <a:pPr lvl="1" algn="ctr"/>
            <a:endParaRPr lang="en-US" dirty="0" smtClean="0"/>
          </a:p>
          <a:p>
            <a:pPr lvl="1" algn="ctr"/>
            <a:r>
              <a:rPr lang="en-US" dirty="0" smtClean="0"/>
              <a:t>Total expense for 4Q13 was $1.4 million</a:t>
            </a:r>
          </a:p>
          <a:p>
            <a:pPr lvl="1" algn="ctr">
              <a:buNone/>
            </a:pPr>
            <a:r>
              <a:rPr lang="en-US" dirty="0" smtClean="0"/>
              <a:t>(3Q13 - $1.7 million / 4Q12 - $1.6 million)</a:t>
            </a:r>
          </a:p>
          <a:p>
            <a:pPr lvl="1" algn="ctr"/>
            <a:endParaRPr lang="en-US" dirty="0" smtClean="0"/>
          </a:p>
          <a:p>
            <a:pPr lvl="1" algn="ctr"/>
            <a:r>
              <a:rPr lang="en-US" dirty="0" smtClean="0"/>
              <a:t>PPPM Cost 4Q13 - $269; YTD - $279</a:t>
            </a:r>
          </a:p>
          <a:p>
            <a:pPr lvl="1" algn="ctr">
              <a:buNone/>
            </a:pPr>
            <a:endParaRPr lang="en-US" dirty="0" smtClean="0"/>
          </a:p>
          <a:p>
            <a:pPr lvl="1" algn="ctr"/>
            <a:r>
              <a:rPr lang="en-US" dirty="0" smtClean="0"/>
              <a:t>The predominant contribution rate effective June 1, 2012 is $272.57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4819" name="Picture 3" descr="C:\Program Files (x86)\Microsoft Office\MEDIA\CAGCAT10\j024071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1164031" cy="1826971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4Q13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828800"/>
            <a:ext cx="8503920" cy="427024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b="1" dirty="0" smtClean="0"/>
              <a:t>Combined Plans</a:t>
            </a:r>
          </a:p>
          <a:p>
            <a:pPr algn="ctr">
              <a:buNone/>
            </a:pPr>
            <a:endParaRPr lang="en-US" sz="1000" dirty="0" smtClean="0"/>
          </a:p>
          <a:p>
            <a:pPr lvl="1"/>
            <a:r>
              <a:rPr lang="en-US" dirty="0" smtClean="0"/>
              <a:t>Smaller Deficit in Full Time Drove an Overall Surplus for All Combined Plans</a:t>
            </a:r>
          </a:p>
          <a:p>
            <a:pPr lvl="1">
              <a:buNone/>
            </a:pPr>
            <a:endParaRPr lang="en-US" sz="1000" dirty="0" smtClean="0"/>
          </a:p>
          <a:p>
            <a:pPr lvl="3"/>
            <a:r>
              <a:rPr lang="en-US" dirty="0" smtClean="0"/>
              <a:t>4Q13 Surplus - $0.4 million; YTD - $3.3 million deficit</a:t>
            </a:r>
          </a:p>
          <a:p>
            <a:pPr lvl="2"/>
            <a:endParaRPr lang="en-US" dirty="0" smtClean="0">
              <a:solidFill>
                <a:schemeClr val="tx2"/>
              </a:solidFill>
            </a:endParaRPr>
          </a:p>
          <a:p>
            <a:pPr lvl="1"/>
            <a:r>
              <a:rPr lang="en-US" dirty="0" smtClean="0"/>
              <a:t>PPPM Cost 4Q13 - $281; YTD - $294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Recap of 4Q13:</a:t>
            </a:r>
          </a:p>
          <a:p>
            <a:pPr lvl="1">
              <a:buNone/>
            </a:pPr>
            <a:endParaRPr lang="en-US" dirty="0" smtClean="0"/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FT – 4Q13 $1.5 million deficit; YTD $9.2 million deficit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PT – 4Q13 $1.4 million surplus; YTD $4.9 million surplus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SPT – 4Q13 $0.01 million surplus; YTD $0.4 million deficit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All Plans – 4Q13 $0.4 million surplus; YTD $3.3 million deficit</a:t>
            </a:r>
          </a:p>
          <a:p>
            <a:pPr lvl="2">
              <a:buNone/>
            </a:pPr>
            <a:r>
              <a:rPr lang="en-US" dirty="0" smtClean="0"/>
              <a:t>    </a:t>
            </a:r>
            <a:r>
              <a:rPr lang="en-US" sz="2100" dirty="0" smtClean="0"/>
              <a:t>(includes investment and other income)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 descr="puzz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3810000"/>
            <a:ext cx="1371600" cy="1427711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4Q13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981200"/>
            <a:ext cx="8503920" cy="411784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b="1" dirty="0" smtClean="0"/>
              <a:t>Reserve Projection</a:t>
            </a:r>
          </a:p>
          <a:p>
            <a:pPr algn="r">
              <a:buNone/>
            </a:pPr>
            <a:endParaRPr lang="en-US" sz="1000" dirty="0" smtClean="0"/>
          </a:p>
          <a:p>
            <a:pPr lvl="1" algn="r"/>
            <a:r>
              <a:rPr lang="en-US" dirty="0" smtClean="0"/>
              <a:t>As of December 31, 2013 – 1.9 months</a:t>
            </a:r>
          </a:p>
          <a:p>
            <a:pPr lvl="1" algn="r">
              <a:buNone/>
            </a:pPr>
            <a:endParaRPr lang="en-US" sz="500" dirty="0" smtClean="0"/>
          </a:p>
          <a:p>
            <a:pPr lvl="4" algn="r"/>
            <a:r>
              <a:rPr lang="en-US" dirty="0" smtClean="0"/>
              <a:t>Future projections</a:t>
            </a:r>
          </a:p>
          <a:p>
            <a:pPr lvl="5" algn="r"/>
            <a:r>
              <a:rPr lang="en-US" dirty="0" smtClean="0">
                <a:solidFill>
                  <a:schemeClr val="tx2"/>
                </a:solidFill>
              </a:rPr>
              <a:t>3 months out (3/31/14): 1.6 months</a:t>
            </a:r>
          </a:p>
          <a:p>
            <a:pPr lvl="5" algn="r"/>
            <a:r>
              <a:rPr lang="en-US" dirty="0" smtClean="0">
                <a:solidFill>
                  <a:schemeClr val="tx2"/>
                </a:solidFill>
              </a:rPr>
              <a:t>6 months out (6/30/14): 1.4 months</a:t>
            </a:r>
          </a:p>
          <a:p>
            <a:pPr lvl="5" algn="r"/>
            <a:r>
              <a:rPr lang="en-US" dirty="0" smtClean="0">
                <a:solidFill>
                  <a:schemeClr val="tx2"/>
                </a:solidFill>
              </a:rPr>
              <a:t>12 months out (12/31/14): 0.9 months</a:t>
            </a:r>
          </a:p>
          <a:p>
            <a:pPr lvl="5" algn="r">
              <a:buNone/>
            </a:pPr>
            <a:endParaRPr lang="en-US" dirty="0" smtClean="0"/>
          </a:p>
          <a:p>
            <a:pPr lvl="1" algn="r"/>
            <a:r>
              <a:rPr lang="en-US" i="1" dirty="0" smtClean="0"/>
              <a:t>NOTE: Reserve is based on unassigned reserve only.</a:t>
            </a:r>
          </a:p>
          <a:p>
            <a:pPr lvl="1" algn="r">
              <a:buNone/>
            </a:pPr>
            <a:r>
              <a:rPr lang="en-US" i="1" dirty="0" smtClean="0"/>
              <a:t>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 descr="continuous-improv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2133600"/>
            <a:ext cx="2286000" cy="17145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JAA Status Update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Snapshot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2362200"/>
          <a:ext cx="8153400" cy="2841174"/>
        </p:xfrm>
        <a:graphic>
          <a:graphicData uri="http://schemas.openxmlformats.org/drawingml/2006/table">
            <a:tbl>
              <a:tblPr/>
              <a:tblGrid>
                <a:gridCol w="2038350"/>
                <a:gridCol w="2038350"/>
                <a:gridCol w="2038350"/>
                <a:gridCol w="2038350"/>
              </a:tblGrid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Month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Claims Processed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Billed Amount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Paid Amount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June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2,456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238,367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84,016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July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7,203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1,618,099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582,810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August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7,193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6,779,387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1,404,414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September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7,821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10,457,587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3,402,673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October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12,541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12,550,001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4,133,446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November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10,138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8,941,098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2,929,027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December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8,523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7,818,525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2,430,267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Totals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55,875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48,403,064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14,966,653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JAA Status Update cont’d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High Value Claim –Full Time Plan </a:t>
            </a:r>
          </a:p>
          <a:p>
            <a:pPr lvl="1"/>
            <a:r>
              <a:rPr lang="en-US" dirty="0" smtClean="0"/>
              <a:t>Original</a:t>
            </a:r>
            <a:r>
              <a:rPr lang="en-US" dirty="0" smtClean="0"/>
              <a:t> Amount: </a:t>
            </a:r>
            <a:r>
              <a:rPr lang="en-US" dirty="0" smtClean="0"/>
              <a:t>$</a:t>
            </a:r>
            <a:r>
              <a:rPr lang="en-US" dirty="0" smtClean="0"/>
              <a:t>39,878.59 which we paid</a:t>
            </a:r>
          </a:p>
          <a:p>
            <a:pPr lvl="1"/>
            <a:r>
              <a:rPr lang="en-US" dirty="0" smtClean="0"/>
              <a:t>Provider re-billed with additional charges. New total was: $51,517.99</a:t>
            </a:r>
          </a:p>
          <a:p>
            <a:pPr lvl="2"/>
            <a:r>
              <a:rPr lang="en-US" dirty="0" smtClean="0"/>
              <a:t>Anthem DRG</a:t>
            </a:r>
            <a:r>
              <a:rPr lang="en-US" dirty="0" smtClean="0"/>
              <a:t> Allowed Amount was: $1,232,518.71</a:t>
            </a:r>
            <a:endParaRPr lang="en-US" dirty="0" smtClean="0"/>
          </a:p>
          <a:p>
            <a:pPr lvl="1"/>
            <a:r>
              <a:rPr lang="en-US" dirty="0" smtClean="0"/>
              <a:t>We pended claim for review</a:t>
            </a:r>
            <a:r>
              <a:rPr lang="en-US" dirty="0" smtClean="0"/>
              <a:t>:</a:t>
            </a:r>
            <a:endParaRPr lang="en-US" dirty="0" smtClean="0"/>
          </a:p>
          <a:p>
            <a:pPr lvl="2"/>
            <a:r>
              <a:rPr lang="en-US" dirty="0" smtClean="0"/>
              <a:t>Referred </a:t>
            </a:r>
            <a:r>
              <a:rPr lang="en-US" dirty="0" smtClean="0"/>
              <a:t>to Anthem for clarification on the pricing.</a:t>
            </a:r>
          </a:p>
          <a:p>
            <a:pPr lvl="2"/>
            <a:r>
              <a:rPr lang="en-US" dirty="0" smtClean="0"/>
              <a:t>Status: Claim withdrawn and resubmitted with </a:t>
            </a:r>
            <a:r>
              <a:rPr lang="en-US" dirty="0" smtClean="0"/>
              <a:t>corrected </a:t>
            </a:r>
            <a:r>
              <a:rPr lang="en-US" dirty="0" smtClean="0"/>
              <a:t>DRG code. </a:t>
            </a:r>
            <a:r>
              <a:rPr lang="en-US" dirty="0" smtClean="0"/>
              <a:t>Corrected</a:t>
            </a:r>
            <a:r>
              <a:rPr lang="en-US" dirty="0" smtClean="0"/>
              <a:t> </a:t>
            </a:r>
            <a:r>
              <a:rPr lang="en-US" dirty="0" smtClean="0"/>
              <a:t>price: </a:t>
            </a:r>
            <a:r>
              <a:rPr lang="en-US" dirty="0" smtClean="0"/>
              <a:t>$50,584.37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5400" b="1" dirty="0" smtClean="0"/>
              <a:t>Appeals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Appeals</a:t>
            </a:r>
            <a:endParaRPr lang="en-US" sz="2800" dirty="0"/>
          </a:p>
        </p:txBody>
      </p:sp>
      <p:pic>
        <p:nvPicPr>
          <p:cNvPr id="10" name="Picture 7" descr="C:\Documents and Settings\randyp.AALLC\Desktop\Appeal Examp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590800"/>
            <a:ext cx="2837375" cy="3505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Appeals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Appeals Subcommittee</a:t>
            </a:r>
          </a:p>
          <a:p>
            <a:pPr lvl="1"/>
            <a:r>
              <a:rPr lang="en-US" dirty="0" smtClean="0"/>
              <a:t>Bruce Both		Anthony Speelman</a:t>
            </a:r>
          </a:p>
          <a:p>
            <a:pPr lvl="1">
              <a:buNone/>
            </a:pPr>
            <a:r>
              <a:rPr lang="en-US" dirty="0" smtClean="0"/>
              <a:t>	Richard Grobman	Mike Grosso</a:t>
            </a:r>
          </a:p>
          <a:p>
            <a:pPr lvl="1"/>
            <a:r>
              <a:rPr lang="en-US" dirty="0" smtClean="0"/>
              <a:t>4 approved, 9 denied, 2 tabled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dirty="0" smtClean="0"/>
              <a:t>Tabled Appeals</a:t>
            </a:r>
          </a:p>
          <a:p>
            <a:pPr lvl="1"/>
            <a:r>
              <a:rPr lang="en-US" dirty="0" smtClean="0"/>
              <a:t>M13/176-4144 -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Emergency Treatment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M14/102-8957 -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Excluded Services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Report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304800" y="1447800"/>
          <a:ext cx="8648514" cy="3352800"/>
        </p:xfrm>
        <a:graphic>
          <a:graphicData uri="http://schemas.openxmlformats.org/presentationml/2006/ole">
            <p:oleObj spid="_x0000_s27649" name="Worksheet" r:id="rId3" imgW="9344003" imgH="3448132" progId="Excel.Sheet.12">
              <p:embed/>
            </p:oleObj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Claims Report, cont’d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6625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489" y="1752600"/>
            <a:ext cx="891825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Report, cont’d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1"/>
            <a:ext cx="87805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Report, cont’d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24579" name="Group 3"/>
          <p:cNvGrpSpPr>
            <a:grpSpLocks noChangeAspect="1"/>
          </p:cNvGrpSpPr>
          <p:nvPr/>
        </p:nvGrpSpPr>
        <p:grpSpPr bwMode="auto">
          <a:xfrm>
            <a:off x="228600" y="1828800"/>
            <a:ext cx="8905875" cy="3025775"/>
            <a:chOff x="144" y="1152"/>
            <a:chExt cx="5610" cy="1906"/>
          </a:xfrm>
        </p:grpSpPr>
        <p:sp>
          <p:nvSpPr>
            <p:cNvPr id="24578" name="AutoShape 2"/>
            <p:cNvSpPr>
              <a:spLocks noChangeAspect="1" noChangeArrowheads="1" noTextEdit="1"/>
            </p:cNvSpPr>
            <p:nvPr/>
          </p:nvSpPr>
          <p:spPr bwMode="auto">
            <a:xfrm>
              <a:off x="144" y="1152"/>
              <a:ext cx="5604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0" name="Rectangle 4"/>
            <p:cNvSpPr>
              <a:spLocks noChangeArrowheads="1"/>
            </p:cNvSpPr>
            <p:nvPr/>
          </p:nvSpPr>
          <p:spPr bwMode="auto">
            <a:xfrm>
              <a:off x="144" y="1851"/>
              <a:ext cx="2276" cy="127"/>
            </a:xfrm>
            <a:prstGeom prst="rect">
              <a:avLst/>
            </a:prstGeom>
            <a:solidFill>
              <a:srgbClr val="D8D8D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1" name="Rectangle 5"/>
            <p:cNvSpPr>
              <a:spLocks noChangeArrowheads="1"/>
            </p:cNvSpPr>
            <p:nvPr/>
          </p:nvSpPr>
          <p:spPr bwMode="auto">
            <a:xfrm>
              <a:off x="144" y="2897"/>
              <a:ext cx="1947" cy="127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2" name="Rectangle 6"/>
            <p:cNvSpPr>
              <a:spLocks noChangeArrowheads="1"/>
            </p:cNvSpPr>
            <p:nvPr/>
          </p:nvSpPr>
          <p:spPr bwMode="auto">
            <a:xfrm>
              <a:off x="161" y="1164"/>
              <a:ext cx="48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Retiree Plan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213" y="1279"/>
              <a:ext cx="537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Death Benefit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1675" y="1279"/>
              <a:ext cx="44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$26,000.01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/>
          </p:nvSpPr>
          <p:spPr bwMode="auto">
            <a:xfrm>
              <a:off x="2155" y="1279"/>
              <a:ext cx="306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37.53%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/>
          </p:nvSpPr>
          <p:spPr bwMode="auto">
            <a:xfrm>
              <a:off x="213" y="1395"/>
              <a:ext cx="33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Hospital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/>
          </p:nvSpPr>
          <p:spPr bwMode="auto">
            <a:xfrm>
              <a:off x="1675" y="1395"/>
              <a:ext cx="44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$25,826.77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88" name="Rectangle 12"/>
            <p:cNvSpPr>
              <a:spLocks noChangeArrowheads="1"/>
            </p:cNvSpPr>
            <p:nvPr/>
          </p:nvSpPr>
          <p:spPr bwMode="auto">
            <a:xfrm>
              <a:off x="2155" y="1395"/>
              <a:ext cx="306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37.28%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>
              <a:off x="213" y="1510"/>
              <a:ext cx="329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Medical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0" name="Rectangle 14"/>
            <p:cNvSpPr>
              <a:spLocks noChangeArrowheads="1"/>
            </p:cNvSpPr>
            <p:nvPr/>
          </p:nvSpPr>
          <p:spPr bwMode="auto">
            <a:xfrm>
              <a:off x="1675" y="1510"/>
              <a:ext cx="44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$16,030.08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>
              <a:off x="2155" y="1510"/>
              <a:ext cx="306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23.14%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2" name="Rectangle 16"/>
            <p:cNvSpPr>
              <a:spLocks noChangeArrowheads="1"/>
            </p:cNvSpPr>
            <p:nvPr/>
          </p:nvSpPr>
          <p:spPr bwMode="auto">
            <a:xfrm>
              <a:off x="213" y="1626"/>
              <a:ext cx="318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Surgery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3" name="Rectangle 17"/>
            <p:cNvSpPr>
              <a:spLocks noChangeArrowheads="1"/>
            </p:cNvSpPr>
            <p:nvPr/>
          </p:nvSpPr>
          <p:spPr bwMode="auto">
            <a:xfrm>
              <a:off x="1779" y="1626"/>
              <a:ext cx="33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$886.29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4" name="Rectangle 18"/>
            <p:cNvSpPr>
              <a:spLocks noChangeArrowheads="1"/>
            </p:cNvSpPr>
            <p:nvPr/>
          </p:nvSpPr>
          <p:spPr bwMode="auto">
            <a:xfrm>
              <a:off x="2195" y="1626"/>
              <a:ext cx="260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1.28%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5" name="Rectangle 19"/>
            <p:cNvSpPr>
              <a:spLocks noChangeArrowheads="1"/>
            </p:cNvSpPr>
            <p:nvPr/>
          </p:nvSpPr>
          <p:spPr bwMode="auto">
            <a:xfrm>
              <a:off x="213" y="1741"/>
              <a:ext cx="433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Anesthesia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6" name="Rectangle 20"/>
            <p:cNvSpPr>
              <a:spLocks noChangeArrowheads="1"/>
            </p:cNvSpPr>
            <p:nvPr/>
          </p:nvSpPr>
          <p:spPr bwMode="auto">
            <a:xfrm>
              <a:off x="1779" y="1741"/>
              <a:ext cx="33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$529.46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7" name="Rectangle 21"/>
            <p:cNvSpPr>
              <a:spLocks noChangeArrowheads="1"/>
            </p:cNvSpPr>
            <p:nvPr/>
          </p:nvSpPr>
          <p:spPr bwMode="auto">
            <a:xfrm>
              <a:off x="2195" y="1741"/>
              <a:ext cx="260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0.76%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8" name="Rectangle 22"/>
            <p:cNvSpPr>
              <a:spLocks noChangeArrowheads="1"/>
            </p:cNvSpPr>
            <p:nvPr/>
          </p:nvSpPr>
          <p:spPr bwMode="auto">
            <a:xfrm>
              <a:off x="213" y="1868"/>
              <a:ext cx="22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Total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99" name="Rectangle 23"/>
            <p:cNvSpPr>
              <a:spLocks noChangeArrowheads="1"/>
            </p:cNvSpPr>
            <p:nvPr/>
          </p:nvSpPr>
          <p:spPr bwMode="auto">
            <a:xfrm>
              <a:off x="1675" y="1868"/>
              <a:ext cx="445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$69,272.61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00" name="Rectangle 24"/>
            <p:cNvSpPr>
              <a:spLocks noChangeArrowheads="1"/>
            </p:cNvSpPr>
            <p:nvPr/>
          </p:nvSpPr>
          <p:spPr bwMode="auto">
            <a:xfrm>
              <a:off x="2114" y="1868"/>
              <a:ext cx="352" cy="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100.00%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01" name="Rectangle 25"/>
            <p:cNvSpPr>
              <a:spLocks noChangeArrowheads="1"/>
            </p:cNvSpPr>
            <p:nvPr/>
          </p:nvSpPr>
          <p:spPr bwMode="auto">
            <a:xfrm>
              <a:off x="161" y="2908"/>
              <a:ext cx="83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Total for 4th Quarter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02" name="Rectangle 26"/>
            <p:cNvSpPr>
              <a:spLocks noChangeArrowheads="1"/>
            </p:cNvSpPr>
            <p:nvPr/>
          </p:nvSpPr>
          <p:spPr bwMode="auto">
            <a:xfrm>
              <a:off x="1496" y="2908"/>
              <a:ext cx="676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$12,057,845.78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03" name="Rectangle 27"/>
            <p:cNvSpPr>
              <a:spLocks noChangeArrowheads="1"/>
            </p:cNvSpPr>
            <p:nvPr/>
          </p:nvSpPr>
          <p:spPr bwMode="auto">
            <a:xfrm>
              <a:off x="144" y="1845"/>
              <a:ext cx="2276" cy="1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4" name="Line 28"/>
            <p:cNvSpPr>
              <a:spLocks noChangeShapeType="1"/>
            </p:cNvSpPr>
            <p:nvPr/>
          </p:nvSpPr>
          <p:spPr bwMode="auto">
            <a:xfrm>
              <a:off x="144" y="1152"/>
              <a:ext cx="1" cy="693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5" name="Rectangle 29"/>
            <p:cNvSpPr>
              <a:spLocks noChangeArrowheads="1"/>
            </p:cNvSpPr>
            <p:nvPr/>
          </p:nvSpPr>
          <p:spPr bwMode="auto">
            <a:xfrm>
              <a:off x="144" y="1152"/>
              <a:ext cx="6" cy="693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6" name="Line 30"/>
            <p:cNvSpPr>
              <a:spLocks noChangeShapeType="1"/>
            </p:cNvSpPr>
            <p:nvPr/>
          </p:nvSpPr>
          <p:spPr bwMode="auto">
            <a:xfrm>
              <a:off x="1473" y="1152"/>
              <a:ext cx="1" cy="693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7" name="Rectangle 31"/>
            <p:cNvSpPr>
              <a:spLocks noChangeArrowheads="1"/>
            </p:cNvSpPr>
            <p:nvPr/>
          </p:nvSpPr>
          <p:spPr bwMode="auto">
            <a:xfrm>
              <a:off x="1473" y="1152"/>
              <a:ext cx="6" cy="693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8" name="Line 32"/>
            <p:cNvSpPr>
              <a:spLocks noChangeShapeType="1"/>
            </p:cNvSpPr>
            <p:nvPr/>
          </p:nvSpPr>
          <p:spPr bwMode="auto">
            <a:xfrm>
              <a:off x="2085" y="1152"/>
              <a:ext cx="1" cy="693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9" name="Rectangle 33"/>
            <p:cNvSpPr>
              <a:spLocks noChangeArrowheads="1"/>
            </p:cNvSpPr>
            <p:nvPr/>
          </p:nvSpPr>
          <p:spPr bwMode="auto">
            <a:xfrm>
              <a:off x="2085" y="1152"/>
              <a:ext cx="6" cy="693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0" name="Line 34"/>
            <p:cNvSpPr>
              <a:spLocks noChangeShapeType="1"/>
            </p:cNvSpPr>
            <p:nvPr/>
          </p:nvSpPr>
          <p:spPr bwMode="auto">
            <a:xfrm>
              <a:off x="2414" y="1152"/>
              <a:ext cx="1" cy="693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1" name="Rectangle 35"/>
            <p:cNvSpPr>
              <a:spLocks noChangeArrowheads="1"/>
            </p:cNvSpPr>
            <p:nvPr/>
          </p:nvSpPr>
          <p:spPr bwMode="auto">
            <a:xfrm>
              <a:off x="2414" y="1152"/>
              <a:ext cx="6" cy="693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2" name="Line 36"/>
            <p:cNvSpPr>
              <a:spLocks noChangeShapeType="1"/>
            </p:cNvSpPr>
            <p:nvPr/>
          </p:nvSpPr>
          <p:spPr bwMode="auto">
            <a:xfrm>
              <a:off x="144" y="1978"/>
              <a:ext cx="1" cy="91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3" name="Rectangle 37"/>
            <p:cNvSpPr>
              <a:spLocks noChangeArrowheads="1"/>
            </p:cNvSpPr>
            <p:nvPr/>
          </p:nvSpPr>
          <p:spPr bwMode="auto">
            <a:xfrm>
              <a:off x="144" y="1978"/>
              <a:ext cx="6" cy="91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4" name="Line 38"/>
            <p:cNvSpPr>
              <a:spLocks noChangeShapeType="1"/>
            </p:cNvSpPr>
            <p:nvPr/>
          </p:nvSpPr>
          <p:spPr bwMode="auto">
            <a:xfrm>
              <a:off x="1473" y="1978"/>
              <a:ext cx="1" cy="91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5" name="Rectangle 39"/>
            <p:cNvSpPr>
              <a:spLocks noChangeArrowheads="1"/>
            </p:cNvSpPr>
            <p:nvPr/>
          </p:nvSpPr>
          <p:spPr bwMode="auto">
            <a:xfrm>
              <a:off x="1473" y="1978"/>
              <a:ext cx="6" cy="91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6" name="Line 40"/>
            <p:cNvSpPr>
              <a:spLocks noChangeShapeType="1"/>
            </p:cNvSpPr>
            <p:nvPr/>
          </p:nvSpPr>
          <p:spPr bwMode="auto">
            <a:xfrm>
              <a:off x="2085" y="1978"/>
              <a:ext cx="1" cy="91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7" name="Rectangle 41"/>
            <p:cNvSpPr>
              <a:spLocks noChangeArrowheads="1"/>
            </p:cNvSpPr>
            <p:nvPr/>
          </p:nvSpPr>
          <p:spPr bwMode="auto">
            <a:xfrm>
              <a:off x="2085" y="1978"/>
              <a:ext cx="6" cy="91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8" name="Line 42"/>
            <p:cNvSpPr>
              <a:spLocks noChangeShapeType="1"/>
            </p:cNvSpPr>
            <p:nvPr/>
          </p:nvSpPr>
          <p:spPr bwMode="auto">
            <a:xfrm>
              <a:off x="144" y="3024"/>
              <a:ext cx="1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9" name="Rectangle 43"/>
            <p:cNvSpPr>
              <a:spLocks noChangeArrowheads="1"/>
            </p:cNvSpPr>
            <p:nvPr/>
          </p:nvSpPr>
          <p:spPr bwMode="auto">
            <a:xfrm>
              <a:off x="144" y="3024"/>
              <a:ext cx="6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0" name="Line 44"/>
            <p:cNvSpPr>
              <a:spLocks noChangeShapeType="1"/>
            </p:cNvSpPr>
            <p:nvPr/>
          </p:nvSpPr>
          <p:spPr bwMode="auto">
            <a:xfrm>
              <a:off x="1473" y="3024"/>
              <a:ext cx="1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1" name="Rectangle 45"/>
            <p:cNvSpPr>
              <a:spLocks noChangeArrowheads="1"/>
            </p:cNvSpPr>
            <p:nvPr/>
          </p:nvSpPr>
          <p:spPr bwMode="auto">
            <a:xfrm>
              <a:off x="1473" y="3024"/>
              <a:ext cx="6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2" name="Line 46"/>
            <p:cNvSpPr>
              <a:spLocks noChangeShapeType="1"/>
            </p:cNvSpPr>
            <p:nvPr/>
          </p:nvSpPr>
          <p:spPr bwMode="auto">
            <a:xfrm>
              <a:off x="2085" y="3024"/>
              <a:ext cx="1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3" name="Rectangle 47"/>
            <p:cNvSpPr>
              <a:spLocks noChangeArrowheads="1"/>
            </p:cNvSpPr>
            <p:nvPr/>
          </p:nvSpPr>
          <p:spPr bwMode="auto">
            <a:xfrm>
              <a:off x="2085" y="3024"/>
              <a:ext cx="6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4" name="Line 48"/>
            <p:cNvSpPr>
              <a:spLocks noChangeShapeType="1"/>
            </p:cNvSpPr>
            <p:nvPr/>
          </p:nvSpPr>
          <p:spPr bwMode="auto">
            <a:xfrm>
              <a:off x="2414" y="1978"/>
              <a:ext cx="1" cy="1046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5" name="Rectangle 49"/>
            <p:cNvSpPr>
              <a:spLocks noChangeArrowheads="1"/>
            </p:cNvSpPr>
            <p:nvPr/>
          </p:nvSpPr>
          <p:spPr bwMode="auto">
            <a:xfrm>
              <a:off x="2414" y="1978"/>
              <a:ext cx="6" cy="1052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6" name="Line 50"/>
            <p:cNvSpPr>
              <a:spLocks noChangeShapeType="1"/>
            </p:cNvSpPr>
            <p:nvPr/>
          </p:nvSpPr>
          <p:spPr bwMode="auto">
            <a:xfrm>
              <a:off x="2784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7" name="Rectangle 51"/>
            <p:cNvSpPr>
              <a:spLocks noChangeArrowheads="1"/>
            </p:cNvSpPr>
            <p:nvPr/>
          </p:nvSpPr>
          <p:spPr bwMode="auto">
            <a:xfrm>
              <a:off x="2784" y="1152"/>
              <a:ext cx="6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8" name="Line 52"/>
            <p:cNvSpPr>
              <a:spLocks noChangeShapeType="1"/>
            </p:cNvSpPr>
            <p:nvPr/>
          </p:nvSpPr>
          <p:spPr bwMode="auto">
            <a:xfrm>
              <a:off x="3154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9" name="Rectangle 53"/>
            <p:cNvSpPr>
              <a:spLocks noChangeArrowheads="1"/>
            </p:cNvSpPr>
            <p:nvPr/>
          </p:nvSpPr>
          <p:spPr bwMode="auto">
            <a:xfrm>
              <a:off x="3154" y="1152"/>
              <a:ext cx="6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0" name="Line 54"/>
            <p:cNvSpPr>
              <a:spLocks noChangeShapeType="1"/>
            </p:cNvSpPr>
            <p:nvPr/>
          </p:nvSpPr>
          <p:spPr bwMode="auto">
            <a:xfrm>
              <a:off x="3524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1" name="Rectangle 55"/>
            <p:cNvSpPr>
              <a:spLocks noChangeArrowheads="1"/>
            </p:cNvSpPr>
            <p:nvPr/>
          </p:nvSpPr>
          <p:spPr bwMode="auto">
            <a:xfrm>
              <a:off x="3524" y="1152"/>
              <a:ext cx="6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2" name="Line 56"/>
            <p:cNvSpPr>
              <a:spLocks noChangeShapeType="1"/>
            </p:cNvSpPr>
            <p:nvPr/>
          </p:nvSpPr>
          <p:spPr bwMode="auto">
            <a:xfrm>
              <a:off x="3893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3" name="Rectangle 57"/>
            <p:cNvSpPr>
              <a:spLocks noChangeArrowheads="1"/>
            </p:cNvSpPr>
            <p:nvPr/>
          </p:nvSpPr>
          <p:spPr bwMode="auto">
            <a:xfrm>
              <a:off x="3893" y="1152"/>
              <a:ext cx="6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4" name="Line 58"/>
            <p:cNvSpPr>
              <a:spLocks noChangeShapeType="1"/>
            </p:cNvSpPr>
            <p:nvPr/>
          </p:nvSpPr>
          <p:spPr bwMode="auto">
            <a:xfrm>
              <a:off x="4263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5" name="Rectangle 59"/>
            <p:cNvSpPr>
              <a:spLocks noChangeArrowheads="1"/>
            </p:cNvSpPr>
            <p:nvPr/>
          </p:nvSpPr>
          <p:spPr bwMode="auto">
            <a:xfrm>
              <a:off x="4263" y="1152"/>
              <a:ext cx="6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6" name="Line 60"/>
            <p:cNvSpPr>
              <a:spLocks noChangeShapeType="1"/>
            </p:cNvSpPr>
            <p:nvPr/>
          </p:nvSpPr>
          <p:spPr bwMode="auto">
            <a:xfrm>
              <a:off x="4633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7" name="Rectangle 61"/>
            <p:cNvSpPr>
              <a:spLocks noChangeArrowheads="1"/>
            </p:cNvSpPr>
            <p:nvPr/>
          </p:nvSpPr>
          <p:spPr bwMode="auto">
            <a:xfrm>
              <a:off x="4633" y="1152"/>
              <a:ext cx="6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8" name="Line 62"/>
            <p:cNvSpPr>
              <a:spLocks noChangeShapeType="1"/>
            </p:cNvSpPr>
            <p:nvPr/>
          </p:nvSpPr>
          <p:spPr bwMode="auto">
            <a:xfrm>
              <a:off x="5003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9" name="Rectangle 63"/>
            <p:cNvSpPr>
              <a:spLocks noChangeArrowheads="1"/>
            </p:cNvSpPr>
            <p:nvPr/>
          </p:nvSpPr>
          <p:spPr bwMode="auto">
            <a:xfrm>
              <a:off x="5003" y="1152"/>
              <a:ext cx="5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0" name="Line 64"/>
            <p:cNvSpPr>
              <a:spLocks noChangeShapeType="1"/>
            </p:cNvSpPr>
            <p:nvPr/>
          </p:nvSpPr>
          <p:spPr bwMode="auto">
            <a:xfrm>
              <a:off x="5372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1" name="Rectangle 65"/>
            <p:cNvSpPr>
              <a:spLocks noChangeArrowheads="1"/>
            </p:cNvSpPr>
            <p:nvPr/>
          </p:nvSpPr>
          <p:spPr bwMode="auto">
            <a:xfrm>
              <a:off x="5372" y="1152"/>
              <a:ext cx="6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2" name="Line 66"/>
            <p:cNvSpPr>
              <a:spLocks noChangeShapeType="1"/>
            </p:cNvSpPr>
            <p:nvPr/>
          </p:nvSpPr>
          <p:spPr bwMode="auto">
            <a:xfrm>
              <a:off x="5742" y="1152"/>
              <a:ext cx="1" cy="1872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3" name="Rectangle 67"/>
            <p:cNvSpPr>
              <a:spLocks noChangeArrowheads="1"/>
            </p:cNvSpPr>
            <p:nvPr/>
          </p:nvSpPr>
          <p:spPr bwMode="auto">
            <a:xfrm>
              <a:off x="5742" y="1152"/>
              <a:ext cx="6" cy="1878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4" name="Line 68"/>
            <p:cNvSpPr>
              <a:spLocks noChangeShapeType="1"/>
            </p:cNvSpPr>
            <p:nvPr/>
          </p:nvSpPr>
          <p:spPr bwMode="auto">
            <a:xfrm>
              <a:off x="144" y="1152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5" name="Rectangle 69"/>
            <p:cNvSpPr>
              <a:spLocks noChangeArrowheads="1"/>
            </p:cNvSpPr>
            <p:nvPr/>
          </p:nvSpPr>
          <p:spPr bwMode="auto">
            <a:xfrm>
              <a:off x="144" y="1152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6" name="Line 70"/>
            <p:cNvSpPr>
              <a:spLocks noChangeShapeType="1"/>
            </p:cNvSpPr>
            <p:nvPr/>
          </p:nvSpPr>
          <p:spPr bwMode="auto">
            <a:xfrm>
              <a:off x="144" y="1268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7" name="Rectangle 71"/>
            <p:cNvSpPr>
              <a:spLocks noChangeArrowheads="1"/>
            </p:cNvSpPr>
            <p:nvPr/>
          </p:nvSpPr>
          <p:spPr bwMode="auto">
            <a:xfrm>
              <a:off x="144" y="1268"/>
              <a:ext cx="5610" cy="5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8" name="Line 72"/>
            <p:cNvSpPr>
              <a:spLocks noChangeShapeType="1"/>
            </p:cNvSpPr>
            <p:nvPr/>
          </p:nvSpPr>
          <p:spPr bwMode="auto">
            <a:xfrm>
              <a:off x="144" y="1383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9" name="Rectangle 73"/>
            <p:cNvSpPr>
              <a:spLocks noChangeArrowheads="1"/>
            </p:cNvSpPr>
            <p:nvPr/>
          </p:nvSpPr>
          <p:spPr bwMode="auto">
            <a:xfrm>
              <a:off x="144" y="1383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0" name="Line 74"/>
            <p:cNvSpPr>
              <a:spLocks noChangeShapeType="1"/>
            </p:cNvSpPr>
            <p:nvPr/>
          </p:nvSpPr>
          <p:spPr bwMode="auto">
            <a:xfrm>
              <a:off x="144" y="1499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1" name="Rectangle 75"/>
            <p:cNvSpPr>
              <a:spLocks noChangeArrowheads="1"/>
            </p:cNvSpPr>
            <p:nvPr/>
          </p:nvSpPr>
          <p:spPr bwMode="auto">
            <a:xfrm>
              <a:off x="144" y="1499"/>
              <a:ext cx="5610" cy="5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2" name="Line 76"/>
            <p:cNvSpPr>
              <a:spLocks noChangeShapeType="1"/>
            </p:cNvSpPr>
            <p:nvPr/>
          </p:nvSpPr>
          <p:spPr bwMode="auto">
            <a:xfrm>
              <a:off x="144" y="1614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3" name="Rectangle 77"/>
            <p:cNvSpPr>
              <a:spLocks noChangeArrowheads="1"/>
            </p:cNvSpPr>
            <p:nvPr/>
          </p:nvSpPr>
          <p:spPr bwMode="auto">
            <a:xfrm>
              <a:off x="144" y="1614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4" name="Line 78"/>
            <p:cNvSpPr>
              <a:spLocks noChangeShapeType="1"/>
            </p:cNvSpPr>
            <p:nvPr/>
          </p:nvSpPr>
          <p:spPr bwMode="auto">
            <a:xfrm>
              <a:off x="144" y="1730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5" name="Rectangle 79"/>
            <p:cNvSpPr>
              <a:spLocks noChangeArrowheads="1"/>
            </p:cNvSpPr>
            <p:nvPr/>
          </p:nvSpPr>
          <p:spPr bwMode="auto">
            <a:xfrm>
              <a:off x="144" y="1730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6" name="Line 80"/>
            <p:cNvSpPr>
              <a:spLocks noChangeShapeType="1"/>
            </p:cNvSpPr>
            <p:nvPr/>
          </p:nvSpPr>
          <p:spPr bwMode="auto">
            <a:xfrm>
              <a:off x="2420" y="1851"/>
              <a:ext cx="332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7" name="Rectangle 81"/>
            <p:cNvSpPr>
              <a:spLocks noChangeArrowheads="1"/>
            </p:cNvSpPr>
            <p:nvPr/>
          </p:nvSpPr>
          <p:spPr bwMode="auto">
            <a:xfrm>
              <a:off x="2420" y="1851"/>
              <a:ext cx="3334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8" name="Line 82"/>
            <p:cNvSpPr>
              <a:spLocks noChangeShapeType="1"/>
            </p:cNvSpPr>
            <p:nvPr/>
          </p:nvSpPr>
          <p:spPr bwMode="auto">
            <a:xfrm>
              <a:off x="2420" y="1972"/>
              <a:ext cx="3328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59" name="Rectangle 83"/>
            <p:cNvSpPr>
              <a:spLocks noChangeArrowheads="1"/>
            </p:cNvSpPr>
            <p:nvPr/>
          </p:nvSpPr>
          <p:spPr bwMode="auto">
            <a:xfrm>
              <a:off x="2420" y="1972"/>
              <a:ext cx="3334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0" name="Line 84"/>
            <p:cNvSpPr>
              <a:spLocks noChangeShapeType="1"/>
            </p:cNvSpPr>
            <p:nvPr/>
          </p:nvSpPr>
          <p:spPr bwMode="auto">
            <a:xfrm>
              <a:off x="144" y="2088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1" name="Rectangle 85"/>
            <p:cNvSpPr>
              <a:spLocks noChangeArrowheads="1"/>
            </p:cNvSpPr>
            <p:nvPr/>
          </p:nvSpPr>
          <p:spPr bwMode="auto">
            <a:xfrm>
              <a:off x="144" y="2088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2" name="Line 86"/>
            <p:cNvSpPr>
              <a:spLocks noChangeShapeType="1"/>
            </p:cNvSpPr>
            <p:nvPr/>
          </p:nvSpPr>
          <p:spPr bwMode="auto">
            <a:xfrm>
              <a:off x="144" y="2204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3" name="Rectangle 87"/>
            <p:cNvSpPr>
              <a:spLocks noChangeArrowheads="1"/>
            </p:cNvSpPr>
            <p:nvPr/>
          </p:nvSpPr>
          <p:spPr bwMode="auto">
            <a:xfrm>
              <a:off x="144" y="2204"/>
              <a:ext cx="5610" cy="5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4" name="Line 88"/>
            <p:cNvSpPr>
              <a:spLocks noChangeShapeType="1"/>
            </p:cNvSpPr>
            <p:nvPr/>
          </p:nvSpPr>
          <p:spPr bwMode="auto">
            <a:xfrm>
              <a:off x="144" y="2319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5" name="Rectangle 89"/>
            <p:cNvSpPr>
              <a:spLocks noChangeArrowheads="1"/>
            </p:cNvSpPr>
            <p:nvPr/>
          </p:nvSpPr>
          <p:spPr bwMode="auto">
            <a:xfrm>
              <a:off x="144" y="2319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6" name="Line 90"/>
            <p:cNvSpPr>
              <a:spLocks noChangeShapeType="1"/>
            </p:cNvSpPr>
            <p:nvPr/>
          </p:nvSpPr>
          <p:spPr bwMode="auto">
            <a:xfrm>
              <a:off x="144" y="2435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7" name="Rectangle 91"/>
            <p:cNvSpPr>
              <a:spLocks noChangeArrowheads="1"/>
            </p:cNvSpPr>
            <p:nvPr/>
          </p:nvSpPr>
          <p:spPr bwMode="auto">
            <a:xfrm>
              <a:off x="144" y="2435"/>
              <a:ext cx="5610" cy="5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8" name="Line 92"/>
            <p:cNvSpPr>
              <a:spLocks noChangeShapeType="1"/>
            </p:cNvSpPr>
            <p:nvPr/>
          </p:nvSpPr>
          <p:spPr bwMode="auto">
            <a:xfrm>
              <a:off x="144" y="2550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9" name="Rectangle 93"/>
            <p:cNvSpPr>
              <a:spLocks noChangeArrowheads="1"/>
            </p:cNvSpPr>
            <p:nvPr/>
          </p:nvSpPr>
          <p:spPr bwMode="auto">
            <a:xfrm>
              <a:off x="144" y="2550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0" name="Line 94"/>
            <p:cNvSpPr>
              <a:spLocks noChangeShapeType="1"/>
            </p:cNvSpPr>
            <p:nvPr/>
          </p:nvSpPr>
          <p:spPr bwMode="auto">
            <a:xfrm>
              <a:off x="144" y="2666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1" name="Rectangle 95"/>
            <p:cNvSpPr>
              <a:spLocks noChangeArrowheads="1"/>
            </p:cNvSpPr>
            <p:nvPr/>
          </p:nvSpPr>
          <p:spPr bwMode="auto">
            <a:xfrm>
              <a:off x="144" y="2666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2" name="Line 96"/>
            <p:cNvSpPr>
              <a:spLocks noChangeShapeType="1"/>
            </p:cNvSpPr>
            <p:nvPr/>
          </p:nvSpPr>
          <p:spPr bwMode="auto">
            <a:xfrm>
              <a:off x="144" y="2781"/>
              <a:ext cx="5604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3" name="Rectangle 97"/>
            <p:cNvSpPr>
              <a:spLocks noChangeArrowheads="1"/>
            </p:cNvSpPr>
            <p:nvPr/>
          </p:nvSpPr>
          <p:spPr bwMode="auto">
            <a:xfrm>
              <a:off x="144" y="2781"/>
              <a:ext cx="5610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4" name="Line 98"/>
            <p:cNvSpPr>
              <a:spLocks noChangeShapeType="1"/>
            </p:cNvSpPr>
            <p:nvPr/>
          </p:nvSpPr>
          <p:spPr bwMode="auto">
            <a:xfrm>
              <a:off x="2091" y="2897"/>
              <a:ext cx="3657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5" name="Rectangle 99"/>
            <p:cNvSpPr>
              <a:spLocks noChangeArrowheads="1"/>
            </p:cNvSpPr>
            <p:nvPr/>
          </p:nvSpPr>
          <p:spPr bwMode="auto">
            <a:xfrm>
              <a:off x="2091" y="2897"/>
              <a:ext cx="3663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6" name="Line 100"/>
            <p:cNvSpPr>
              <a:spLocks noChangeShapeType="1"/>
            </p:cNvSpPr>
            <p:nvPr/>
          </p:nvSpPr>
          <p:spPr bwMode="auto">
            <a:xfrm>
              <a:off x="2091" y="3018"/>
              <a:ext cx="3657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7" name="Rectangle 101"/>
            <p:cNvSpPr>
              <a:spLocks noChangeArrowheads="1"/>
            </p:cNvSpPr>
            <p:nvPr/>
          </p:nvSpPr>
          <p:spPr bwMode="auto">
            <a:xfrm>
              <a:off x="2091" y="3018"/>
              <a:ext cx="3663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8" name="Rectangle 102"/>
            <p:cNvSpPr>
              <a:spLocks noChangeArrowheads="1"/>
            </p:cNvSpPr>
            <p:nvPr/>
          </p:nvSpPr>
          <p:spPr bwMode="auto">
            <a:xfrm>
              <a:off x="2781" y="1265"/>
              <a:ext cx="2837" cy="174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4679" name="Picture 10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1" y="1354"/>
              <a:ext cx="2057" cy="1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80" name="Picture 10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71" y="1354"/>
              <a:ext cx="2057" cy="1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81" name="Rectangle 105"/>
            <p:cNvSpPr>
              <a:spLocks noChangeArrowheads="1"/>
            </p:cNvSpPr>
            <p:nvPr/>
          </p:nvSpPr>
          <p:spPr bwMode="auto">
            <a:xfrm>
              <a:off x="5046" y="1837"/>
              <a:ext cx="46" cy="40"/>
            </a:xfrm>
            <a:prstGeom prst="rect">
              <a:avLst/>
            </a:prstGeom>
            <a:solidFill>
              <a:srgbClr val="A6A6A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2" name="Rectangle 106"/>
            <p:cNvSpPr>
              <a:spLocks noChangeArrowheads="1"/>
            </p:cNvSpPr>
            <p:nvPr/>
          </p:nvSpPr>
          <p:spPr bwMode="auto">
            <a:xfrm>
              <a:off x="5111" y="1816"/>
              <a:ext cx="496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Death Benefit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83" name="Rectangle 107"/>
            <p:cNvSpPr>
              <a:spLocks noChangeArrowheads="1"/>
            </p:cNvSpPr>
            <p:nvPr/>
          </p:nvSpPr>
          <p:spPr bwMode="auto">
            <a:xfrm>
              <a:off x="5046" y="1975"/>
              <a:ext cx="46" cy="47"/>
            </a:xfrm>
            <a:prstGeom prst="rect">
              <a:avLst/>
            </a:prstGeom>
            <a:solidFill>
              <a:srgbClr val="D9969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4" name="Rectangle 108"/>
            <p:cNvSpPr>
              <a:spLocks noChangeArrowheads="1"/>
            </p:cNvSpPr>
            <p:nvPr/>
          </p:nvSpPr>
          <p:spPr bwMode="auto">
            <a:xfrm>
              <a:off x="5111" y="1955"/>
              <a:ext cx="312" cy="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Hospital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85" name="Rectangle 109"/>
            <p:cNvSpPr>
              <a:spLocks noChangeArrowheads="1"/>
            </p:cNvSpPr>
            <p:nvPr/>
          </p:nvSpPr>
          <p:spPr bwMode="auto">
            <a:xfrm>
              <a:off x="5046" y="2114"/>
              <a:ext cx="46" cy="46"/>
            </a:xfrm>
            <a:prstGeom prst="rect">
              <a:avLst/>
            </a:prstGeom>
            <a:solidFill>
              <a:srgbClr val="4F81B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6" name="Rectangle 110"/>
            <p:cNvSpPr>
              <a:spLocks noChangeArrowheads="1"/>
            </p:cNvSpPr>
            <p:nvPr/>
          </p:nvSpPr>
          <p:spPr bwMode="auto">
            <a:xfrm>
              <a:off x="5111" y="2095"/>
              <a:ext cx="306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Medical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87" name="Rectangle 111"/>
            <p:cNvSpPr>
              <a:spLocks noChangeArrowheads="1"/>
            </p:cNvSpPr>
            <p:nvPr/>
          </p:nvSpPr>
          <p:spPr bwMode="auto">
            <a:xfrm>
              <a:off x="5046" y="2253"/>
              <a:ext cx="46" cy="46"/>
            </a:xfrm>
            <a:prstGeom prst="rect">
              <a:avLst/>
            </a:prstGeom>
            <a:solidFill>
              <a:srgbClr val="9BBB5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8" name="Rectangle 112"/>
            <p:cNvSpPr>
              <a:spLocks noChangeArrowheads="1"/>
            </p:cNvSpPr>
            <p:nvPr/>
          </p:nvSpPr>
          <p:spPr bwMode="auto">
            <a:xfrm>
              <a:off x="5111" y="2234"/>
              <a:ext cx="28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Surgery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89" name="Rectangle 113"/>
            <p:cNvSpPr>
              <a:spLocks noChangeArrowheads="1"/>
            </p:cNvSpPr>
            <p:nvPr/>
          </p:nvSpPr>
          <p:spPr bwMode="auto">
            <a:xfrm>
              <a:off x="5046" y="2397"/>
              <a:ext cx="46" cy="41"/>
            </a:xfrm>
            <a:prstGeom prst="rect">
              <a:avLst/>
            </a:prstGeom>
            <a:solidFill>
              <a:srgbClr val="703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0" name="Rectangle 114"/>
            <p:cNvSpPr>
              <a:spLocks noChangeArrowheads="1"/>
            </p:cNvSpPr>
            <p:nvPr/>
          </p:nvSpPr>
          <p:spPr bwMode="auto">
            <a:xfrm>
              <a:off x="5111" y="2372"/>
              <a:ext cx="404" cy="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Anesthesia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91" name="Freeform 115"/>
            <p:cNvSpPr>
              <a:spLocks noEditPoints="1"/>
            </p:cNvSpPr>
            <p:nvPr/>
          </p:nvSpPr>
          <p:spPr bwMode="auto">
            <a:xfrm>
              <a:off x="2781" y="1265"/>
              <a:ext cx="2843" cy="175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0"/>
                </a:cxn>
                <a:cxn ang="0">
                  <a:pos x="7864" y="0"/>
                </a:cxn>
                <a:cxn ang="0">
                  <a:pos x="7872" y="8"/>
                </a:cxn>
                <a:cxn ang="0">
                  <a:pos x="7872" y="4840"/>
                </a:cxn>
                <a:cxn ang="0">
                  <a:pos x="7864" y="4848"/>
                </a:cxn>
                <a:cxn ang="0">
                  <a:pos x="8" y="4848"/>
                </a:cxn>
                <a:cxn ang="0">
                  <a:pos x="0" y="4840"/>
                </a:cxn>
                <a:cxn ang="0">
                  <a:pos x="0" y="8"/>
                </a:cxn>
                <a:cxn ang="0">
                  <a:pos x="16" y="4840"/>
                </a:cxn>
                <a:cxn ang="0">
                  <a:pos x="8" y="4832"/>
                </a:cxn>
                <a:cxn ang="0">
                  <a:pos x="7864" y="4832"/>
                </a:cxn>
                <a:cxn ang="0">
                  <a:pos x="7856" y="4840"/>
                </a:cxn>
                <a:cxn ang="0">
                  <a:pos x="7856" y="8"/>
                </a:cxn>
                <a:cxn ang="0">
                  <a:pos x="7864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4840"/>
                </a:cxn>
              </a:cxnLst>
              <a:rect l="0" t="0" r="r" b="b"/>
              <a:pathLst>
                <a:path w="7872" h="4848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7864" y="0"/>
                  </a:lnTo>
                  <a:cubicBezTo>
                    <a:pt x="7869" y="0"/>
                    <a:pt x="7872" y="4"/>
                    <a:pt x="7872" y="8"/>
                  </a:cubicBezTo>
                  <a:lnTo>
                    <a:pt x="7872" y="4840"/>
                  </a:lnTo>
                  <a:cubicBezTo>
                    <a:pt x="7872" y="4845"/>
                    <a:pt x="7869" y="4848"/>
                    <a:pt x="7864" y="4848"/>
                  </a:cubicBezTo>
                  <a:lnTo>
                    <a:pt x="8" y="4848"/>
                  </a:lnTo>
                  <a:cubicBezTo>
                    <a:pt x="4" y="4848"/>
                    <a:pt x="0" y="4845"/>
                    <a:pt x="0" y="4840"/>
                  </a:cubicBezTo>
                  <a:lnTo>
                    <a:pt x="0" y="8"/>
                  </a:lnTo>
                  <a:close/>
                  <a:moveTo>
                    <a:pt x="16" y="4840"/>
                  </a:moveTo>
                  <a:lnTo>
                    <a:pt x="8" y="4832"/>
                  </a:lnTo>
                  <a:lnTo>
                    <a:pt x="7864" y="4832"/>
                  </a:lnTo>
                  <a:lnTo>
                    <a:pt x="7856" y="4840"/>
                  </a:lnTo>
                  <a:lnTo>
                    <a:pt x="7856" y="8"/>
                  </a:lnTo>
                  <a:lnTo>
                    <a:pt x="7864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4840"/>
                  </a:lnTo>
                  <a:close/>
                </a:path>
              </a:pathLst>
            </a:custGeom>
            <a:solidFill>
              <a:srgbClr val="868686"/>
            </a:solidFill>
            <a:ln w="0" cap="flat">
              <a:solidFill>
                <a:srgbClr val="86868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Claims New Report, cont’d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23555" name="Group 3"/>
          <p:cNvGrpSpPr>
            <a:grpSpLocks noChangeAspect="1"/>
          </p:cNvGrpSpPr>
          <p:nvPr/>
        </p:nvGrpSpPr>
        <p:grpSpPr bwMode="auto">
          <a:xfrm>
            <a:off x="2286000" y="1524000"/>
            <a:ext cx="4783138" cy="4703763"/>
            <a:chOff x="1440" y="960"/>
            <a:chExt cx="3013" cy="2963"/>
          </a:xfrm>
        </p:grpSpPr>
        <p:sp>
          <p:nvSpPr>
            <p:cNvPr id="23554" name="AutoShape 2"/>
            <p:cNvSpPr>
              <a:spLocks noChangeAspect="1" noChangeArrowheads="1" noTextEdit="1"/>
            </p:cNvSpPr>
            <p:nvPr/>
          </p:nvSpPr>
          <p:spPr bwMode="auto">
            <a:xfrm>
              <a:off x="1440" y="960"/>
              <a:ext cx="2976" cy="2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6" name="Rectangle 4"/>
            <p:cNvSpPr>
              <a:spLocks noChangeArrowheads="1"/>
            </p:cNvSpPr>
            <p:nvPr/>
          </p:nvSpPr>
          <p:spPr bwMode="auto">
            <a:xfrm>
              <a:off x="2157" y="997"/>
              <a:ext cx="1011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Top 10 Diagnosis Groups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57" name="Rectangle 5"/>
            <p:cNvSpPr>
              <a:spLocks noChangeArrowheads="1"/>
            </p:cNvSpPr>
            <p:nvPr/>
          </p:nvSpPr>
          <p:spPr bwMode="auto">
            <a:xfrm>
              <a:off x="1459" y="1409"/>
              <a:ext cx="555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Amount Paid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58" name="Rectangle 6"/>
            <p:cNvSpPr>
              <a:spLocks noChangeArrowheads="1"/>
            </p:cNvSpPr>
            <p:nvPr/>
          </p:nvSpPr>
          <p:spPr bwMode="auto">
            <a:xfrm>
              <a:off x="2157" y="1409"/>
              <a:ext cx="34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Disease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59" name="Rectangle 7"/>
            <p:cNvSpPr>
              <a:spLocks noChangeArrowheads="1"/>
            </p:cNvSpPr>
            <p:nvPr/>
          </p:nvSpPr>
          <p:spPr bwMode="auto">
            <a:xfrm>
              <a:off x="1459" y="1534"/>
              <a:ext cx="59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$1,313,595.09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2157" y="1534"/>
              <a:ext cx="312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Cancer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1" name="Rectangle 9"/>
            <p:cNvSpPr>
              <a:spLocks noChangeArrowheads="1"/>
            </p:cNvSpPr>
            <p:nvPr/>
          </p:nvSpPr>
          <p:spPr bwMode="auto">
            <a:xfrm>
              <a:off x="1459" y="1659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$876,756.91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2" name="Rectangle 10"/>
            <p:cNvSpPr>
              <a:spLocks noChangeArrowheads="1"/>
            </p:cNvSpPr>
            <p:nvPr/>
          </p:nvSpPr>
          <p:spPr bwMode="auto">
            <a:xfrm>
              <a:off x="2157" y="1659"/>
              <a:ext cx="437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Aneurysm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3" name="Rectangle 11"/>
            <p:cNvSpPr>
              <a:spLocks noChangeArrowheads="1"/>
            </p:cNvSpPr>
            <p:nvPr/>
          </p:nvSpPr>
          <p:spPr bwMode="auto">
            <a:xfrm>
              <a:off x="1459" y="1784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$819,137.07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4" name="Rectangle 12"/>
            <p:cNvSpPr>
              <a:spLocks noChangeArrowheads="1"/>
            </p:cNvSpPr>
            <p:nvPr/>
          </p:nvSpPr>
          <p:spPr bwMode="auto">
            <a:xfrm>
              <a:off x="2157" y="1784"/>
              <a:ext cx="58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Heart Disease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5" name="Rectangle 13"/>
            <p:cNvSpPr>
              <a:spLocks noChangeArrowheads="1"/>
            </p:cNvSpPr>
            <p:nvPr/>
          </p:nvSpPr>
          <p:spPr bwMode="auto">
            <a:xfrm>
              <a:off x="1459" y="1908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$777,995.41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6" name="Rectangle 14"/>
            <p:cNvSpPr>
              <a:spLocks noChangeArrowheads="1"/>
            </p:cNvSpPr>
            <p:nvPr/>
          </p:nvSpPr>
          <p:spPr bwMode="auto">
            <a:xfrm>
              <a:off x="2157" y="1908"/>
              <a:ext cx="1036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Cerebral Vascular Disease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7" name="Rectangle 15"/>
            <p:cNvSpPr>
              <a:spLocks noChangeArrowheads="1"/>
            </p:cNvSpPr>
            <p:nvPr/>
          </p:nvSpPr>
          <p:spPr bwMode="auto">
            <a:xfrm>
              <a:off x="1459" y="2033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$648,499.87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8" name="Rectangle 16"/>
            <p:cNvSpPr>
              <a:spLocks noChangeArrowheads="1"/>
            </p:cNvSpPr>
            <p:nvPr/>
          </p:nvSpPr>
          <p:spPr bwMode="auto">
            <a:xfrm>
              <a:off x="2157" y="2033"/>
              <a:ext cx="555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Hemodialysis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9" name="Rectangle 17"/>
            <p:cNvSpPr>
              <a:spLocks noChangeArrowheads="1"/>
            </p:cNvSpPr>
            <p:nvPr/>
          </p:nvSpPr>
          <p:spPr bwMode="auto">
            <a:xfrm>
              <a:off x="1459" y="2158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$398,099.57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0" name="Rectangle 18"/>
            <p:cNvSpPr>
              <a:spLocks noChangeArrowheads="1"/>
            </p:cNvSpPr>
            <p:nvPr/>
          </p:nvSpPr>
          <p:spPr bwMode="auto">
            <a:xfrm>
              <a:off x="2157" y="2158"/>
              <a:ext cx="287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Renal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1" name="Rectangle 19"/>
            <p:cNvSpPr>
              <a:spLocks noChangeArrowheads="1"/>
            </p:cNvSpPr>
            <p:nvPr/>
          </p:nvSpPr>
          <p:spPr bwMode="auto">
            <a:xfrm>
              <a:off x="1459" y="2283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$176,708.34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2" name="Rectangle 20"/>
            <p:cNvSpPr>
              <a:spLocks noChangeArrowheads="1"/>
            </p:cNvSpPr>
            <p:nvPr/>
          </p:nvSpPr>
          <p:spPr bwMode="auto">
            <a:xfrm>
              <a:off x="2157" y="2283"/>
              <a:ext cx="275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Shock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3" name="Rectangle 21"/>
            <p:cNvSpPr>
              <a:spLocks noChangeArrowheads="1"/>
            </p:cNvSpPr>
            <p:nvPr/>
          </p:nvSpPr>
          <p:spPr bwMode="auto">
            <a:xfrm>
              <a:off x="1459" y="2408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$176,295.11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4" name="Rectangle 22"/>
            <p:cNvSpPr>
              <a:spLocks noChangeArrowheads="1"/>
            </p:cNvSpPr>
            <p:nvPr/>
          </p:nvSpPr>
          <p:spPr bwMode="auto">
            <a:xfrm>
              <a:off x="2157" y="2408"/>
              <a:ext cx="468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Septicemia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5" name="Rectangle 23"/>
            <p:cNvSpPr>
              <a:spLocks noChangeArrowheads="1"/>
            </p:cNvSpPr>
            <p:nvPr/>
          </p:nvSpPr>
          <p:spPr bwMode="auto">
            <a:xfrm>
              <a:off x="1459" y="2532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$132,279.78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auto">
            <a:xfrm>
              <a:off x="2157" y="2532"/>
              <a:ext cx="842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Diabetic Amputation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7" name="Rectangle 25"/>
            <p:cNvSpPr>
              <a:spLocks noChangeArrowheads="1"/>
            </p:cNvSpPr>
            <p:nvPr/>
          </p:nvSpPr>
          <p:spPr bwMode="auto">
            <a:xfrm>
              <a:off x="1459" y="2657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$119,202.31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8" name="Rectangle 26"/>
            <p:cNvSpPr>
              <a:spLocks noChangeArrowheads="1"/>
            </p:cNvSpPr>
            <p:nvPr/>
          </p:nvSpPr>
          <p:spPr bwMode="auto">
            <a:xfrm>
              <a:off x="2157" y="2657"/>
              <a:ext cx="275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Lupus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9" name="Rectangle 27"/>
            <p:cNvSpPr>
              <a:spLocks noChangeArrowheads="1"/>
            </p:cNvSpPr>
            <p:nvPr/>
          </p:nvSpPr>
          <p:spPr bwMode="auto">
            <a:xfrm>
              <a:off x="2157" y="2907"/>
              <a:ext cx="2296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Full Time Participants Approaching $2 million Annual Max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0" name="Rectangle 28"/>
            <p:cNvSpPr>
              <a:spLocks noChangeArrowheads="1"/>
            </p:cNvSpPr>
            <p:nvPr/>
          </p:nvSpPr>
          <p:spPr bwMode="auto">
            <a:xfrm>
              <a:off x="1459" y="3156"/>
              <a:ext cx="474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Participant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1" name="Rectangle 29"/>
            <p:cNvSpPr>
              <a:spLocks noChangeArrowheads="1"/>
            </p:cNvSpPr>
            <p:nvPr/>
          </p:nvSpPr>
          <p:spPr bwMode="auto">
            <a:xfrm>
              <a:off x="2157" y="3156"/>
              <a:ext cx="537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Relationship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2" name="Rectangle 30"/>
            <p:cNvSpPr>
              <a:spLocks noChangeArrowheads="1"/>
            </p:cNvSpPr>
            <p:nvPr/>
          </p:nvSpPr>
          <p:spPr bwMode="auto">
            <a:xfrm>
              <a:off x="2919" y="3156"/>
              <a:ext cx="406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Amt Paid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3" name="Rectangle 31"/>
            <p:cNvSpPr>
              <a:spLocks noChangeArrowheads="1"/>
            </p:cNvSpPr>
            <p:nvPr/>
          </p:nvSpPr>
          <p:spPr bwMode="auto">
            <a:xfrm>
              <a:off x="3549" y="3156"/>
              <a:ext cx="64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Amt Remaining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4" name="Rectangle 32"/>
            <p:cNvSpPr>
              <a:spLocks noChangeArrowheads="1"/>
            </p:cNvSpPr>
            <p:nvPr/>
          </p:nvSpPr>
          <p:spPr bwMode="auto">
            <a:xfrm>
              <a:off x="1459" y="3287"/>
              <a:ext cx="10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5" name="Rectangle 33"/>
            <p:cNvSpPr>
              <a:spLocks noChangeArrowheads="1"/>
            </p:cNvSpPr>
            <p:nvPr/>
          </p:nvSpPr>
          <p:spPr bwMode="auto">
            <a:xfrm>
              <a:off x="2157" y="3287"/>
              <a:ext cx="43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Dependent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6" name="Rectangle 34"/>
            <p:cNvSpPr>
              <a:spLocks noChangeArrowheads="1"/>
            </p:cNvSpPr>
            <p:nvPr/>
          </p:nvSpPr>
          <p:spPr bwMode="auto">
            <a:xfrm>
              <a:off x="2887" y="3287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$648,499.87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7" name="Rectangle 35"/>
            <p:cNvSpPr>
              <a:spLocks noChangeArrowheads="1"/>
            </p:cNvSpPr>
            <p:nvPr/>
          </p:nvSpPr>
          <p:spPr bwMode="auto">
            <a:xfrm>
              <a:off x="3549" y="3287"/>
              <a:ext cx="59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$1,351,500.13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8" name="Rectangle 36"/>
            <p:cNvSpPr>
              <a:spLocks noChangeArrowheads="1"/>
            </p:cNvSpPr>
            <p:nvPr/>
          </p:nvSpPr>
          <p:spPr bwMode="auto">
            <a:xfrm>
              <a:off x="1459" y="3412"/>
              <a:ext cx="10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89" name="Rectangle 37"/>
            <p:cNvSpPr>
              <a:spLocks noChangeArrowheads="1"/>
            </p:cNvSpPr>
            <p:nvPr/>
          </p:nvSpPr>
          <p:spPr bwMode="auto">
            <a:xfrm>
              <a:off x="2157" y="3412"/>
              <a:ext cx="284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Spouse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0" name="Rectangle 38"/>
            <p:cNvSpPr>
              <a:spLocks noChangeArrowheads="1"/>
            </p:cNvSpPr>
            <p:nvPr/>
          </p:nvSpPr>
          <p:spPr bwMode="auto">
            <a:xfrm>
              <a:off x="2887" y="3412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$534,187.50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1" name="Rectangle 39"/>
            <p:cNvSpPr>
              <a:spLocks noChangeArrowheads="1"/>
            </p:cNvSpPr>
            <p:nvPr/>
          </p:nvSpPr>
          <p:spPr bwMode="auto">
            <a:xfrm>
              <a:off x="3549" y="3412"/>
              <a:ext cx="59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$1,465,812.50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2" name="Rectangle 40"/>
            <p:cNvSpPr>
              <a:spLocks noChangeArrowheads="1"/>
            </p:cNvSpPr>
            <p:nvPr/>
          </p:nvSpPr>
          <p:spPr bwMode="auto">
            <a:xfrm>
              <a:off x="1459" y="3537"/>
              <a:ext cx="10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3" name="Rectangle 41"/>
            <p:cNvSpPr>
              <a:spLocks noChangeArrowheads="1"/>
            </p:cNvSpPr>
            <p:nvPr/>
          </p:nvSpPr>
          <p:spPr bwMode="auto">
            <a:xfrm>
              <a:off x="2157" y="3537"/>
              <a:ext cx="43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Dependent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4" name="Rectangle 42"/>
            <p:cNvSpPr>
              <a:spLocks noChangeArrowheads="1"/>
            </p:cNvSpPr>
            <p:nvPr/>
          </p:nvSpPr>
          <p:spPr bwMode="auto">
            <a:xfrm>
              <a:off x="2887" y="3537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$389,309.04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5" name="Rectangle 43"/>
            <p:cNvSpPr>
              <a:spLocks noChangeArrowheads="1"/>
            </p:cNvSpPr>
            <p:nvPr/>
          </p:nvSpPr>
          <p:spPr bwMode="auto">
            <a:xfrm>
              <a:off x="3549" y="3537"/>
              <a:ext cx="59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$1,610,690.96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6" name="Rectangle 44"/>
            <p:cNvSpPr>
              <a:spLocks noChangeArrowheads="1"/>
            </p:cNvSpPr>
            <p:nvPr/>
          </p:nvSpPr>
          <p:spPr bwMode="auto">
            <a:xfrm>
              <a:off x="1459" y="3662"/>
              <a:ext cx="10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7" name="Rectangle 45"/>
            <p:cNvSpPr>
              <a:spLocks noChangeArrowheads="1"/>
            </p:cNvSpPr>
            <p:nvPr/>
          </p:nvSpPr>
          <p:spPr bwMode="auto">
            <a:xfrm>
              <a:off x="2157" y="3662"/>
              <a:ext cx="425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Participant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8" name="Rectangle 46"/>
            <p:cNvSpPr>
              <a:spLocks noChangeArrowheads="1"/>
            </p:cNvSpPr>
            <p:nvPr/>
          </p:nvSpPr>
          <p:spPr bwMode="auto">
            <a:xfrm>
              <a:off x="2887" y="3662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$312,779.34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9" name="Rectangle 47"/>
            <p:cNvSpPr>
              <a:spLocks noChangeArrowheads="1"/>
            </p:cNvSpPr>
            <p:nvPr/>
          </p:nvSpPr>
          <p:spPr bwMode="auto">
            <a:xfrm>
              <a:off x="3549" y="3662"/>
              <a:ext cx="59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$1,687,220.66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0" name="Rectangle 48"/>
            <p:cNvSpPr>
              <a:spLocks noChangeArrowheads="1"/>
            </p:cNvSpPr>
            <p:nvPr/>
          </p:nvSpPr>
          <p:spPr bwMode="auto">
            <a:xfrm>
              <a:off x="1459" y="3786"/>
              <a:ext cx="10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1" name="Rectangle 49"/>
            <p:cNvSpPr>
              <a:spLocks noChangeArrowheads="1"/>
            </p:cNvSpPr>
            <p:nvPr/>
          </p:nvSpPr>
          <p:spPr bwMode="auto">
            <a:xfrm>
              <a:off x="2157" y="3786"/>
              <a:ext cx="438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Dependent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2" name="Rectangle 50"/>
            <p:cNvSpPr>
              <a:spLocks noChangeArrowheads="1"/>
            </p:cNvSpPr>
            <p:nvPr/>
          </p:nvSpPr>
          <p:spPr bwMode="auto">
            <a:xfrm>
              <a:off x="2887" y="3786"/>
              <a:ext cx="530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$288,034.75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3" name="Rectangle 51"/>
            <p:cNvSpPr>
              <a:spLocks noChangeArrowheads="1"/>
            </p:cNvSpPr>
            <p:nvPr/>
          </p:nvSpPr>
          <p:spPr bwMode="auto">
            <a:xfrm>
              <a:off x="3549" y="3786"/>
              <a:ext cx="599" cy="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$1,711,965.25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4" name="Line 52"/>
            <p:cNvSpPr>
              <a:spLocks noChangeShapeType="1"/>
            </p:cNvSpPr>
            <p:nvPr/>
          </p:nvSpPr>
          <p:spPr bwMode="auto">
            <a:xfrm>
              <a:off x="2869" y="960"/>
              <a:ext cx="1" cy="6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5" name="Rectangle 53"/>
            <p:cNvSpPr>
              <a:spLocks noChangeArrowheads="1"/>
            </p:cNvSpPr>
            <p:nvPr/>
          </p:nvSpPr>
          <p:spPr bwMode="auto">
            <a:xfrm>
              <a:off x="2869" y="960"/>
              <a:ext cx="6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6" name="Line 54"/>
            <p:cNvSpPr>
              <a:spLocks noChangeShapeType="1"/>
            </p:cNvSpPr>
            <p:nvPr/>
          </p:nvSpPr>
          <p:spPr bwMode="auto">
            <a:xfrm>
              <a:off x="2869" y="1122"/>
              <a:ext cx="1" cy="78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7" name="Rectangle 55"/>
            <p:cNvSpPr>
              <a:spLocks noChangeArrowheads="1"/>
            </p:cNvSpPr>
            <p:nvPr/>
          </p:nvSpPr>
          <p:spPr bwMode="auto">
            <a:xfrm>
              <a:off x="2869" y="1122"/>
              <a:ext cx="6" cy="780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8" name="Line 56"/>
            <p:cNvSpPr>
              <a:spLocks noChangeShapeType="1"/>
            </p:cNvSpPr>
            <p:nvPr/>
          </p:nvSpPr>
          <p:spPr bwMode="auto">
            <a:xfrm>
              <a:off x="2869" y="2027"/>
              <a:ext cx="1" cy="49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9" name="Rectangle 57"/>
            <p:cNvSpPr>
              <a:spLocks noChangeArrowheads="1"/>
            </p:cNvSpPr>
            <p:nvPr/>
          </p:nvSpPr>
          <p:spPr bwMode="auto">
            <a:xfrm>
              <a:off x="2869" y="2027"/>
              <a:ext cx="6" cy="49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0" name="Line 58"/>
            <p:cNvSpPr>
              <a:spLocks noChangeShapeType="1"/>
            </p:cNvSpPr>
            <p:nvPr/>
          </p:nvSpPr>
          <p:spPr bwMode="auto">
            <a:xfrm>
              <a:off x="2869" y="2651"/>
              <a:ext cx="1" cy="24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1" name="Rectangle 59"/>
            <p:cNvSpPr>
              <a:spLocks noChangeArrowheads="1"/>
            </p:cNvSpPr>
            <p:nvPr/>
          </p:nvSpPr>
          <p:spPr bwMode="auto">
            <a:xfrm>
              <a:off x="2869" y="2651"/>
              <a:ext cx="6" cy="24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2" name="Line 60"/>
            <p:cNvSpPr>
              <a:spLocks noChangeShapeType="1"/>
            </p:cNvSpPr>
            <p:nvPr/>
          </p:nvSpPr>
          <p:spPr bwMode="auto">
            <a:xfrm>
              <a:off x="3530" y="960"/>
              <a:ext cx="1" cy="1940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3" name="Rectangle 61"/>
            <p:cNvSpPr>
              <a:spLocks noChangeArrowheads="1"/>
            </p:cNvSpPr>
            <p:nvPr/>
          </p:nvSpPr>
          <p:spPr bwMode="auto">
            <a:xfrm>
              <a:off x="3530" y="960"/>
              <a:ext cx="6" cy="1940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4" name="Line 62"/>
            <p:cNvSpPr>
              <a:spLocks noChangeShapeType="1"/>
            </p:cNvSpPr>
            <p:nvPr/>
          </p:nvSpPr>
          <p:spPr bwMode="auto">
            <a:xfrm>
              <a:off x="1440" y="960"/>
              <a:ext cx="1" cy="230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5" name="Rectangle 63"/>
            <p:cNvSpPr>
              <a:spLocks noChangeArrowheads="1"/>
            </p:cNvSpPr>
            <p:nvPr/>
          </p:nvSpPr>
          <p:spPr bwMode="auto">
            <a:xfrm>
              <a:off x="1440" y="960"/>
              <a:ext cx="6" cy="230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6" name="Line 64"/>
            <p:cNvSpPr>
              <a:spLocks noChangeShapeType="1"/>
            </p:cNvSpPr>
            <p:nvPr/>
          </p:nvSpPr>
          <p:spPr bwMode="auto">
            <a:xfrm>
              <a:off x="2139" y="960"/>
              <a:ext cx="1" cy="230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7" name="Rectangle 65"/>
            <p:cNvSpPr>
              <a:spLocks noChangeArrowheads="1"/>
            </p:cNvSpPr>
            <p:nvPr/>
          </p:nvSpPr>
          <p:spPr bwMode="auto">
            <a:xfrm>
              <a:off x="2139" y="960"/>
              <a:ext cx="6" cy="230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8" name="Line 66"/>
            <p:cNvSpPr>
              <a:spLocks noChangeShapeType="1"/>
            </p:cNvSpPr>
            <p:nvPr/>
          </p:nvSpPr>
          <p:spPr bwMode="auto">
            <a:xfrm>
              <a:off x="2869" y="3025"/>
              <a:ext cx="1" cy="244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9" name="Rectangle 67"/>
            <p:cNvSpPr>
              <a:spLocks noChangeArrowheads="1"/>
            </p:cNvSpPr>
            <p:nvPr/>
          </p:nvSpPr>
          <p:spPr bwMode="auto">
            <a:xfrm>
              <a:off x="2869" y="3025"/>
              <a:ext cx="6" cy="244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0" name="Line 68"/>
            <p:cNvSpPr>
              <a:spLocks noChangeShapeType="1"/>
            </p:cNvSpPr>
            <p:nvPr/>
          </p:nvSpPr>
          <p:spPr bwMode="auto">
            <a:xfrm>
              <a:off x="3530" y="3025"/>
              <a:ext cx="1" cy="244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1" name="Rectangle 69"/>
            <p:cNvSpPr>
              <a:spLocks noChangeArrowheads="1"/>
            </p:cNvSpPr>
            <p:nvPr/>
          </p:nvSpPr>
          <p:spPr bwMode="auto">
            <a:xfrm>
              <a:off x="3530" y="3025"/>
              <a:ext cx="6" cy="244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2" name="Rectangle 70"/>
            <p:cNvSpPr>
              <a:spLocks noChangeArrowheads="1"/>
            </p:cNvSpPr>
            <p:nvPr/>
          </p:nvSpPr>
          <p:spPr bwMode="auto">
            <a:xfrm>
              <a:off x="1440" y="3269"/>
              <a:ext cx="2976" cy="1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3" name="Line 71"/>
            <p:cNvSpPr>
              <a:spLocks noChangeShapeType="1"/>
            </p:cNvSpPr>
            <p:nvPr/>
          </p:nvSpPr>
          <p:spPr bwMode="auto">
            <a:xfrm>
              <a:off x="4410" y="960"/>
              <a:ext cx="1" cy="2309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4" name="Rectangle 72"/>
            <p:cNvSpPr>
              <a:spLocks noChangeArrowheads="1"/>
            </p:cNvSpPr>
            <p:nvPr/>
          </p:nvSpPr>
          <p:spPr bwMode="auto">
            <a:xfrm>
              <a:off x="4410" y="960"/>
              <a:ext cx="6" cy="2309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5" name="Line 73"/>
            <p:cNvSpPr>
              <a:spLocks noChangeShapeType="1"/>
            </p:cNvSpPr>
            <p:nvPr/>
          </p:nvSpPr>
          <p:spPr bwMode="auto">
            <a:xfrm>
              <a:off x="1440" y="3281"/>
              <a:ext cx="1" cy="624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6" name="Rectangle 74"/>
            <p:cNvSpPr>
              <a:spLocks noChangeArrowheads="1"/>
            </p:cNvSpPr>
            <p:nvPr/>
          </p:nvSpPr>
          <p:spPr bwMode="auto">
            <a:xfrm>
              <a:off x="1440" y="3281"/>
              <a:ext cx="6" cy="630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7" name="Line 75"/>
            <p:cNvSpPr>
              <a:spLocks noChangeShapeType="1"/>
            </p:cNvSpPr>
            <p:nvPr/>
          </p:nvSpPr>
          <p:spPr bwMode="auto">
            <a:xfrm>
              <a:off x="2139" y="3281"/>
              <a:ext cx="1" cy="624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8" name="Rectangle 76"/>
            <p:cNvSpPr>
              <a:spLocks noChangeArrowheads="1"/>
            </p:cNvSpPr>
            <p:nvPr/>
          </p:nvSpPr>
          <p:spPr bwMode="auto">
            <a:xfrm>
              <a:off x="2139" y="3281"/>
              <a:ext cx="6" cy="630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9" name="Line 77"/>
            <p:cNvSpPr>
              <a:spLocks noChangeShapeType="1"/>
            </p:cNvSpPr>
            <p:nvPr/>
          </p:nvSpPr>
          <p:spPr bwMode="auto">
            <a:xfrm>
              <a:off x="2869" y="3281"/>
              <a:ext cx="1" cy="624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0" name="Rectangle 78"/>
            <p:cNvSpPr>
              <a:spLocks noChangeArrowheads="1"/>
            </p:cNvSpPr>
            <p:nvPr/>
          </p:nvSpPr>
          <p:spPr bwMode="auto">
            <a:xfrm>
              <a:off x="2869" y="3281"/>
              <a:ext cx="6" cy="630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1" name="Line 79"/>
            <p:cNvSpPr>
              <a:spLocks noChangeShapeType="1"/>
            </p:cNvSpPr>
            <p:nvPr/>
          </p:nvSpPr>
          <p:spPr bwMode="auto">
            <a:xfrm>
              <a:off x="3530" y="3281"/>
              <a:ext cx="1" cy="624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2" name="Rectangle 80"/>
            <p:cNvSpPr>
              <a:spLocks noChangeArrowheads="1"/>
            </p:cNvSpPr>
            <p:nvPr/>
          </p:nvSpPr>
          <p:spPr bwMode="auto">
            <a:xfrm>
              <a:off x="3530" y="3281"/>
              <a:ext cx="6" cy="630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3" name="Line 81"/>
            <p:cNvSpPr>
              <a:spLocks noChangeShapeType="1"/>
            </p:cNvSpPr>
            <p:nvPr/>
          </p:nvSpPr>
          <p:spPr bwMode="auto">
            <a:xfrm>
              <a:off x="4410" y="3281"/>
              <a:ext cx="1" cy="624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4" name="Rectangle 82"/>
            <p:cNvSpPr>
              <a:spLocks noChangeArrowheads="1"/>
            </p:cNvSpPr>
            <p:nvPr/>
          </p:nvSpPr>
          <p:spPr bwMode="auto">
            <a:xfrm>
              <a:off x="4410" y="3281"/>
              <a:ext cx="6" cy="630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5" name="Line 83"/>
            <p:cNvSpPr>
              <a:spLocks noChangeShapeType="1"/>
            </p:cNvSpPr>
            <p:nvPr/>
          </p:nvSpPr>
          <p:spPr bwMode="auto">
            <a:xfrm>
              <a:off x="1440" y="960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6" name="Rectangle 84"/>
            <p:cNvSpPr>
              <a:spLocks noChangeArrowheads="1"/>
            </p:cNvSpPr>
            <p:nvPr/>
          </p:nvSpPr>
          <p:spPr bwMode="auto">
            <a:xfrm>
              <a:off x="1440" y="960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7" name="Line 85"/>
            <p:cNvSpPr>
              <a:spLocks noChangeShapeType="1"/>
            </p:cNvSpPr>
            <p:nvPr/>
          </p:nvSpPr>
          <p:spPr bwMode="auto">
            <a:xfrm>
              <a:off x="1440" y="1116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8" name="Rectangle 86"/>
            <p:cNvSpPr>
              <a:spLocks noChangeArrowheads="1"/>
            </p:cNvSpPr>
            <p:nvPr/>
          </p:nvSpPr>
          <p:spPr bwMode="auto">
            <a:xfrm>
              <a:off x="1440" y="1116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9" name="Line 87"/>
            <p:cNvSpPr>
              <a:spLocks noChangeShapeType="1"/>
            </p:cNvSpPr>
            <p:nvPr/>
          </p:nvSpPr>
          <p:spPr bwMode="auto">
            <a:xfrm>
              <a:off x="1440" y="1241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0" name="Rectangle 88"/>
            <p:cNvSpPr>
              <a:spLocks noChangeArrowheads="1"/>
            </p:cNvSpPr>
            <p:nvPr/>
          </p:nvSpPr>
          <p:spPr bwMode="auto">
            <a:xfrm>
              <a:off x="1440" y="1241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1" name="Line 89"/>
            <p:cNvSpPr>
              <a:spLocks noChangeShapeType="1"/>
            </p:cNvSpPr>
            <p:nvPr/>
          </p:nvSpPr>
          <p:spPr bwMode="auto">
            <a:xfrm>
              <a:off x="1440" y="1397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2" name="Rectangle 90"/>
            <p:cNvSpPr>
              <a:spLocks noChangeArrowheads="1"/>
            </p:cNvSpPr>
            <p:nvPr/>
          </p:nvSpPr>
          <p:spPr bwMode="auto">
            <a:xfrm>
              <a:off x="1440" y="1397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3" name="Line 91"/>
            <p:cNvSpPr>
              <a:spLocks noChangeShapeType="1"/>
            </p:cNvSpPr>
            <p:nvPr/>
          </p:nvSpPr>
          <p:spPr bwMode="auto">
            <a:xfrm>
              <a:off x="1440" y="1522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4" name="Rectangle 92"/>
            <p:cNvSpPr>
              <a:spLocks noChangeArrowheads="1"/>
            </p:cNvSpPr>
            <p:nvPr/>
          </p:nvSpPr>
          <p:spPr bwMode="auto">
            <a:xfrm>
              <a:off x="1440" y="1522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5" name="Line 93"/>
            <p:cNvSpPr>
              <a:spLocks noChangeShapeType="1"/>
            </p:cNvSpPr>
            <p:nvPr/>
          </p:nvSpPr>
          <p:spPr bwMode="auto">
            <a:xfrm>
              <a:off x="1440" y="1646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6" name="Rectangle 94"/>
            <p:cNvSpPr>
              <a:spLocks noChangeArrowheads="1"/>
            </p:cNvSpPr>
            <p:nvPr/>
          </p:nvSpPr>
          <p:spPr bwMode="auto">
            <a:xfrm>
              <a:off x="1440" y="1646"/>
              <a:ext cx="2982" cy="7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7" name="Line 95"/>
            <p:cNvSpPr>
              <a:spLocks noChangeShapeType="1"/>
            </p:cNvSpPr>
            <p:nvPr/>
          </p:nvSpPr>
          <p:spPr bwMode="auto">
            <a:xfrm>
              <a:off x="1440" y="1771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8" name="Rectangle 96"/>
            <p:cNvSpPr>
              <a:spLocks noChangeArrowheads="1"/>
            </p:cNvSpPr>
            <p:nvPr/>
          </p:nvSpPr>
          <p:spPr bwMode="auto">
            <a:xfrm>
              <a:off x="1440" y="1771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9" name="Line 97"/>
            <p:cNvSpPr>
              <a:spLocks noChangeShapeType="1"/>
            </p:cNvSpPr>
            <p:nvPr/>
          </p:nvSpPr>
          <p:spPr bwMode="auto">
            <a:xfrm>
              <a:off x="1440" y="1896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0" name="Rectangle 98"/>
            <p:cNvSpPr>
              <a:spLocks noChangeArrowheads="1"/>
            </p:cNvSpPr>
            <p:nvPr/>
          </p:nvSpPr>
          <p:spPr bwMode="auto">
            <a:xfrm>
              <a:off x="1440" y="1896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1" name="Line 99"/>
            <p:cNvSpPr>
              <a:spLocks noChangeShapeType="1"/>
            </p:cNvSpPr>
            <p:nvPr/>
          </p:nvSpPr>
          <p:spPr bwMode="auto">
            <a:xfrm>
              <a:off x="1440" y="2021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2" name="Rectangle 100"/>
            <p:cNvSpPr>
              <a:spLocks noChangeArrowheads="1"/>
            </p:cNvSpPr>
            <p:nvPr/>
          </p:nvSpPr>
          <p:spPr bwMode="auto">
            <a:xfrm>
              <a:off x="1440" y="2021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3" name="Line 101"/>
            <p:cNvSpPr>
              <a:spLocks noChangeShapeType="1"/>
            </p:cNvSpPr>
            <p:nvPr/>
          </p:nvSpPr>
          <p:spPr bwMode="auto">
            <a:xfrm>
              <a:off x="1440" y="2146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4" name="Rectangle 102"/>
            <p:cNvSpPr>
              <a:spLocks noChangeArrowheads="1"/>
            </p:cNvSpPr>
            <p:nvPr/>
          </p:nvSpPr>
          <p:spPr bwMode="auto">
            <a:xfrm>
              <a:off x="1440" y="2146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5" name="Line 103"/>
            <p:cNvSpPr>
              <a:spLocks noChangeShapeType="1"/>
            </p:cNvSpPr>
            <p:nvPr/>
          </p:nvSpPr>
          <p:spPr bwMode="auto">
            <a:xfrm>
              <a:off x="1440" y="2270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6" name="Rectangle 104"/>
            <p:cNvSpPr>
              <a:spLocks noChangeArrowheads="1"/>
            </p:cNvSpPr>
            <p:nvPr/>
          </p:nvSpPr>
          <p:spPr bwMode="auto">
            <a:xfrm>
              <a:off x="1440" y="2270"/>
              <a:ext cx="2982" cy="7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7" name="Line 105"/>
            <p:cNvSpPr>
              <a:spLocks noChangeShapeType="1"/>
            </p:cNvSpPr>
            <p:nvPr/>
          </p:nvSpPr>
          <p:spPr bwMode="auto">
            <a:xfrm>
              <a:off x="1440" y="2395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8" name="Rectangle 106"/>
            <p:cNvSpPr>
              <a:spLocks noChangeArrowheads="1"/>
            </p:cNvSpPr>
            <p:nvPr/>
          </p:nvSpPr>
          <p:spPr bwMode="auto">
            <a:xfrm>
              <a:off x="1440" y="2395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9" name="Line 107"/>
            <p:cNvSpPr>
              <a:spLocks noChangeShapeType="1"/>
            </p:cNvSpPr>
            <p:nvPr/>
          </p:nvSpPr>
          <p:spPr bwMode="auto">
            <a:xfrm>
              <a:off x="1440" y="2520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0" name="Rectangle 108"/>
            <p:cNvSpPr>
              <a:spLocks noChangeArrowheads="1"/>
            </p:cNvSpPr>
            <p:nvPr/>
          </p:nvSpPr>
          <p:spPr bwMode="auto">
            <a:xfrm>
              <a:off x="1440" y="2520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1" name="Line 109"/>
            <p:cNvSpPr>
              <a:spLocks noChangeShapeType="1"/>
            </p:cNvSpPr>
            <p:nvPr/>
          </p:nvSpPr>
          <p:spPr bwMode="auto">
            <a:xfrm>
              <a:off x="1440" y="2645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2" name="Rectangle 110"/>
            <p:cNvSpPr>
              <a:spLocks noChangeArrowheads="1"/>
            </p:cNvSpPr>
            <p:nvPr/>
          </p:nvSpPr>
          <p:spPr bwMode="auto">
            <a:xfrm>
              <a:off x="1440" y="2645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3" name="Line 111"/>
            <p:cNvSpPr>
              <a:spLocks noChangeShapeType="1"/>
            </p:cNvSpPr>
            <p:nvPr/>
          </p:nvSpPr>
          <p:spPr bwMode="auto">
            <a:xfrm>
              <a:off x="1440" y="2769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4" name="Rectangle 112"/>
            <p:cNvSpPr>
              <a:spLocks noChangeArrowheads="1"/>
            </p:cNvSpPr>
            <p:nvPr/>
          </p:nvSpPr>
          <p:spPr bwMode="auto">
            <a:xfrm>
              <a:off x="1440" y="2769"/>
              <a:ext cx="2982" cy="7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5" name="Line 113"/>
            <p:cNvSpPr>
              <a:spLocks noChangeShapeType="1"/>
            </p:cNvSpPr>
            <p:nvPr/>
          </p:nvSpPr>
          <p:spPr bwMode="auto">
            <a:xfrm>
              <a:off x="1440" y="2894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6" name="Rectangle 114"/>
            <p:cNvSpPr>
              <a:spLocks noChangeArrowheads="1"/>
            </p:cNvSpPr>
            <p:nvPr/>
          </p:nvSpPr>
          <p:spPr bwMode="auto">
            <a:xfrm>
              <a:off x="1440" y="2894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7" name="Line 115"/>
            <p:cNvSpPr>
              <a:spLocks noChangeShapeType="1"/>
            </p:cNvSpPr>
            <p:nvPr/>
          </p:nvSpPr>
          <p:spPr bwMode="auto">
            <a:xfrm>
              <a:off x="1440" y="3019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8" name="Rectangle 116"/>
            <p:cNvSpPr>
              <a:spLocks noChangeArrowheads="1"/>
            </p:cNvSpPr>
            <p:nvPr/>
          </p:nvSpPr>
          <p:spPr bwMode="auto">
            <a:xfrm>
              <a:off x="1440" y="3019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9" name="Line 117"/>
            <p:cNvSpPr>
              <a:spLocks noChangeShapeType="1"/>
            </p:cNvSpPr>
            <p:nvPr/>
          </p:nvSpPr>
          <p:spPr bwMode="auto">
            <a:xfrm>
              <a:off x="1440" y="3144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0" name="Rectangle 118"/>
            <p:cNvSpPr>
              <a:spLocks noChangeArrowheads="1"/>
            </p:cNvSpPr>
            <p:nvPr/>
          </p:nvSpPr>
          <p:spPr bwMode="auto">
            <a:xfrm>
              <a:off x="1440" y="3144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1" name="Line 119"/>
            <p:cNvSpPr>
              <a:spLocks noChangeShapeType="1"/>
            </p:cNvSpPr>
            <p:nvPr/>
          </p:nvSpPr>
          <p:spPr bwMode="auto">
            <a:xfrm>
              <a:off x="4416" y="3275"/>
              <a:ext cx="1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2" name="Rectangle 120"/>
            <p:cNvSpPr>
              <a:spLocks noChangeArrowheads="1"/>
            </p:cNvSpPr>
            <p:nvPr/>
          </p:nvSpPr>
          <p:spPr bwMode="auto">
            <a:xfrm>
              <a:off x="4416" y="3275"/>
              <a:ext cx="6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3" name="Line 121"/>
            <p:cNvSpPr>
              <a:spLocks noChangeShapeType="1"/>
            </p:cNvSpPr>
            <p:nvPr/>
          </p:nvSpPr>
          <p:spPr bwMode="auto">
            <a:xfrm>
              <a:off x="1440" y="3400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4" name="Rectangle 122"/>
            <p:cNvSpPr>
              <a:spLocks noChangeArrowheads="1"/>
            </p:cNvSpPr>
            <p:nvPr/>
          </p:nvSpPr>
          <p:spPr bwMode="auto">
            <a:xfrm>
              <a:off x="1440" y="3400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5" name="Line 123"/>
            <p:cNvSpPr>
              <a:spLocks noChangeShapeType="1"/>
            </p:cNvSpPr>
            <p:nvPr/>
          </p:nvSpPr>
          <p:spPr bwMode="auto">
            <a:xfrm>
              <a:off x="1440" y="3524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6" name="Rectangle 124"/>
            <p:cNvSpPr>
              <a:spLocks noChangeArrowheads="1"/>
            </p:cNvSpPr>
            <p:nvPr/>
          </p:nvSpPr>
          <p:spPr bwMode="auto">
            <a:xfrm>
              <a:off x="1440" y="3524"/>
              <a:ext cx="2982" cy="7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7" name="Line 125"/>
            <p:cNvSpPr>
              <a:spLocks noChangeShapeType="1"/>
            </p:cNvSpPr>
            <p:nvPr/>
          </p:nvSpPr>
          <p:spPr bwMode="auto">
            <a:xfrm>
              <a:off x="1440" y="3649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8" name="Rectangle 126"/>
            <p:cNvSpPr>
              <a:spLocks noChangeArrowheads="1"/>
            </p:cNvSpPr>
            <p:nvPr/>
          </p:nvSpPr>
          <p:spPr bwMode="auto">
            <a:xfrm>
              <a:off x="1440" y="3649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9" name="Line 127"/>
            <p:cNvSpPr>
              <a:spLocks noChangeShapeType="1"/>
            </p:cNvSpPr>
            <p:nvPr/>
          </p:nvSpPr>
          <p:spPr bwMode="auto">
            <a:xfrm>
              <a:off x="1440" y="3774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0" name="Rectangle 128"/>
            <p:cNvSpPr>
              <a:spLocks noChangeArrowheads="1"/>
            </p:cNvSpPr>
            <p:nvPr/>
          </p:nvSpPr>
          <p:spPr bwMode="auto">
            <a:xfrm>
              <a:off x="1440" y="3774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1" name="Line 129"/>
            <p:cNvSpPr>
              <a:spLocks noChangeShapeType="1"/>
            </p:cNvSpPr>
            <p:nvPr/>
          </p:nvSpPr>
          <p:spPr bwMode="auto">
            <a:xfrm>
              <a:off x="1440" y="3899"/>
              <a:ext cx="2976" cy="1"/>
            </a:xfrm>
            <a:prstGeom prst="line">
              <a:avLst/>
            </a:prstGeom>
            <a:noFill/>
            <a:ln w="0">
              <a:solidFill>
                <a:srgbClr val="D0D7E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2" name="Rectangle 130"/>
            <p:cNvSpPr>
              <a:spLocks noChangeArrowheads="1"/>
            </p:cNvSpPr>
            <p:nvPr/>
          </p:nvSpPr>
          <p:spPr bwMode="auto">
            <a:xfrm>
              <a:off x="1440" y="3899"/>
              <a:ext cx="2982" cy="6"/>
            </a:xfrm>
            <a:prstGeom prst="rect">
              <a:avLst/>
            </a:prstGeom>
            <a:solidFill>
              <a:srgbClr val="D0D7E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Other Fund Business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GVS – Vendor Report Request (Previously Approved)</a:t>
            </a:r>
          </a:p>
          <a:p>
            <a:pPr lvl="1"/>
            <a:r>
              <a:rPr lang="en-US" dirty="0" smtClean="0"/>
              <a:t>Additional Request – that </a:t>
            </a:r>
            <a:r>
              <a:rPr lang="en-US" dirty="0" smtClean="0"/>
              <a:t>member dates of birth</a:t>
            </a:r>
            <a:r>
              <a:rPr lang="en-US" dirty="0" smtClean="0"/>
              <a:t> </a:t>
            </a:r>
            <a:r>
              <a:rPr lang="en-US" dirty="0" smtClean="0"/>
              <a:t>be included be prevent mistaken identity.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304800" y="3124200"/>
          <a:ext cx="8578762" cy="2971800"/>
        </p:xfrm>
        <a:graphic>
          <a:graphicData uri="http://schemas.openxmlformats.org/presentationml/2006/ole">
            <p:oleObj spid="_x0000_s22536" name="Document" r:id="rId3" imgW="6108641" imgH="2115919" progId="Word.Document.12">
              <p:embed/>
            </p:oleObj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Other Fund Business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endParaRPr lang="en-US" dirty="0" smtClean="0"/>
          </a:p>
          <a:p>
            <a:pPr marL="514350" indent="-514350"/>
            <a:r>
              <a:rPr lang="en-US" sz="2400" dirty="0" smtClean="0"/>
              <a:t>ACA </a:t>
            </a:r>
            <a:r>
              <a:rPr lang="en-US" sz="2400" dirty="0" smtClean="0"/>
              <a:t>and Bargained benefit changes </a:t>
            </a:r>
            <a:r>
              <a:rPr lang="en-US" sz="2400" dirty="0" smtClean="0"/>
              <a:t>c</a:t>
            </a:r>
            <a:r>
              <a:rPr lang="en-US" sz="2400" dirty="0" smtClean="0"/>
              <a:t>ompleted.</a:t>
            </a:r>
            <a:endParaRPr lang="en-US" sz="1900" dirty="0" smtClean="0"/>
          </a:p>
          <a:p>
            <a:pPr marL="514350" indent="-514350"/>
            <a:r>
              <a:rPr lang="en-US" sz="2400" dirty="0" smtClean="0"/>
              <a:t>9 Area Meetings to Address Medical Plan </a:t>
            </a:r>
            <a:r>
              <a:rPr lang="en-US" sz="2400" dirty="0" smtClean="0"/>
              <a:t>Changes</a:t>
            </a:r>
          </a:p>
          <a:p>
            <a:pPr marL="788670" lvl="1" indent="-514350"/>
            <a:r>
              <a:rPr lang="en-US" sz="1900" dirty="0" smtClean="0"/>
              <a:t>AA, Aria and Segal assisted in the meeting presentations</a:t>
            </a:r>
          </a:p>
          <a:p>
            <a:pPr marL="514350" indent="-514350"/>
            <a:r>
              <a:rPr lang="en-US" sz="2400" dirty="0" smtClean="0"/>
              <a:t>COBRA </a:t>
            </a:r>
            <a:r>
              <a:rPr lang="en-US" sz="2400" dirty="0" smtClean="0"/>
              <a:t>Letters Updated with 1/1/14 ACA Changes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514350" indent="-514350"/>
            <a:r>
              <a:rPr lang="en-US" sz="2400" dirty="0" smtClean="0"/>
              <a:t>Positive Pay</a:t>
            </a:r>
          </a:p>
          <a:p>
            <a:pPr marL="514350" indent="-514350"/>
            <a:endParaRPr lang="en-US" sz="2400" dirty="0" smtClean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Conclusion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7597</TotalTime>
  <Words>829</Words>
  <Application>Microsoft Office PowerPoint</Application>
  <PresentationFormat>On-screen Show (4:3)</PresentationFormat>
  <Paragraphs>261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Civic</vt:lpstr>
      <vt:lpstr>Document</vt:lpstr>
      <vt:lpstr>Microsoft Office Excel Worksheet</vt:lpstr>
      <vt:lpstr>UFCW Local 1500  Welfare Fund</vt:lpstr>
      <vt:lpstr>Agenda</vt:lpstr>
      <vt:lpstr>AMR/Highlights: 4Q13 Summary</vt:lpstr>
      <vt:lpstr>AMR/Highlights: 4Q13 Summary</vt:lpstr>
      <vt:lpstr>AMR/Highlights: 4Q13 Summary</vt:lpstr>
      <vt:lpstr>AMR/Highlights: 4Q13 Summary</vt:lpstr>
      <vt:lpstr>AMR/Highlights: 4Q13 Summary</vt:lpstr>
      <vt:lpstr>JAA Status Update</vt:lpstr>
      <vt:lpstr>JAA Status Update cont’d</vt:lpstr>
      <vt:lpstr>Appeals</vt:lpstr>
      <vt:lpstr>Appeals</vt:lpstr>
      <vt:lpstr>Claims Report</vt:lpstr>
      <vt:lpstr>Claims Report, cont’d</vt:lpstr>
      <vt:lpstr>Claims Report, cont’d</vt:lpstr>
      <vt:lpstr>Claims Report, cont’d</vt:lpstr>
      <vt:lpstr>Claims New Report, cont’d</vt:lpstr>
      <vt:lpstr>Other Fund Business</vt:lpstr>
      <vt:lpstr>Other Fund Business</vt:lpstr>
      <vt:lpstr>Conclusion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UFCW Local 1500 Welfare Fund</dc:title>
  <dc:creator>Ryk Tierney</dc:creator>
  <cp:lastModifiedBy>Curtis Bryan</cp:lastModifiedBy>
  <cp:revision>406</cp:revision>
  <dcterms:created xsi:type="dcterms:W3CDTF">2012-03-08T13:29:25Z</dcterms:created>
  <dcterms:modified xsi:type="dcterms:W3CDTF">2014-03-06T18:08:29Z</dcterms:modified>
</cp:coreProperties>
</file>